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376" r:id="rId2"/>
    <p:sldId id="1671" r:id="rId3"/>
    <p:sldId id="1613" r:id="rId4"/>
    <p:sldId id="1692" r:id="rId5"/>
    <p:sldId id="1753" r:id="rId6"/>
    <p:sldId id="1672" r:id="rId7"/>
    <p:sldId id="1691" r:id="rId8"/>
    <p:sldId id="1673" r:id="rId9"/>
    <p:sldId id="1693" r:id="rId10"/>
    <p:sldId id="1754" r:id="rId11"/>
    <p:sldId id="1725" r:id="rId12"/>
    <p:sldId id="1755" r:id="rId13"/>
    <p:sldId id="1697" r:id="rId14"/>
    <p:sldId id="1675" r:id="rId15"/>
    <p:sldId id="1702" r:id="rId16"/>
    <p:sldId id="1703" r:id="rId17"/>
    <p:sldId id="1742" r:id="rId18"/>
    <p:sldId id="1743" r:id="rId19"/>
    <p:sldId id="1744" r:id="rId20"/>
    <p:sldId id="1696" r:id="rId21"/>
    <p:sldId id="1689" r:id="rId22"/>
    <p:sldId id="1704" r:id="rId23"/>
    <p:sldId id="1705" r:id="rId24"/>
    <p:sldId id="1688" r:id="rId25"/>
    <p:sldId id="1706" r:id="rId26"/>
    <p:sldId id="1707" r:id="rId27"/>
    <p:sldId id="1681" r:id="rId28"/>
    <p:sldId id="1708" r:id="rId29"/>
    <p:sldId id="1726" r:id="rId30"/>
    <p:sldId id="1684" r:id="rId31"/>
    <p:sldId id="1709" r:id="rId32"/>
    <p:sldId id="1727" r:id="rId33"/>
    <p:sldId id="1683" r:id="rId34"/>
    <p:sldId id="1711" r:id="rId35"/>
    <p:sldId id="1728" r:id="rId36"/>
    <p:sldId id="1687" r:id="rId37"/>
    <p:sldId id="1713" r:id="rId38"/>
    <p:sldId id="1729" r:id="rId39"/>
    <p:sldId id="1685" r:id="rId40"/>
    <p:sldId id="1712" r:id="rId41"/>
    <p:sldId id="1730" r:id="rId42"/>
    <p:sldId id="1682" r:id="rId43"/>
    <p:sldId id="1714" r:id="rId44"/>
    <p:sldId id="1731" r:id="rId45"/>
    <p:sldId id="1686" r:id="rId46"/>
    <p:sldId id="1710" r:id="rId47"/>
    <p:sldId id="1724" r:id="rId48"/>
    <p:sldId id="1680" r:id="rId49"/>
    <p:sldId id="1715" r:id="rId50"/>
    <p:sldId id="1732" r:id="rId51"/>
    <p:sldId id="1674" r:id="rId52"/>
    <p:sldId id="1716" r:id="rId53"/>
    <p:sldId id="1733" r:id="rId54"/>
    <p:sldId id="1748" r:id="rId55"/>
    <p:sldId id="1745" r:id="rId56"/>
    <p:sldId id="1746" r:id="rId57"/>
    <p:sldId id="1747" r:id="rId58"/>
    <p:sldId id="1698" r:id="rId59"/>
    <p:sldId id="1690" r:id="rId60"/>
    <p:sldId id="1717" r:id="rId61"/>
    <p:sldId id="1734" r:id="rId62"/>
    <p:sldId id="1694" r:id="rId63"/>
    <p:sldId id="1718" r:id="rId64"/>
    <p:sldId id="1735" r:id="rId65"/>
    <p:sldId id="1695" r:id="rId66"/>
    <p:sldId id="1720" r:id="rId67"/>
    <p:sldId id="1736" r:id="rId68"/>
    <p:sldId id="1676" r:id="rId69"/>
    <p:sldId id="1719" r:id="rId70"/>
    <p:sldId id="1737" r:id="rId71"/>
    <p:sldId id="1700" r:id="rId72"/>
    <p:sldId id="1678" r:id="rId73"/>
    <p:sldId id="1721" r:id="rId74"/>
    <p:sldId id="1738" r:id="rId75"/>
    <p:sldId id="1699" r:id="rId76"/>
    <p:sldId id="1677" r:id="rId77"/>
    <p:sldId id="1722" r:id="rId78"/>
    <p:sldId id="1740" r:id="rId79"/>
    <p:sldId id="1701" r:id="rId80"/>
    <p:sldId id="1679" r:id="rId81"/>
    <p:sldId id="1723" r:id="rId82"/>
    <p:sldId id="1739" r:id="rId83"/>
    <p:sldId id="1749" r:id="rId84"/>
    <p:sldId id="1750" r:id="rId85"/>
    <p:sldId id="1751" r:id="rId86"/>
    <p:sldId id="1756" r:id="rId87"/>
    <p:sldId id="1757" r:id="rId88"/>
    <p:sldId id="1758" r:id="rId89"/>
    <p:sldId id="1752" r:id="rId90"/>
    <p:sldId id="1741" r:id="rId91"/>
    <p:sldId id="1759" r:id="rId92"/>
    <p:sldId id="1665"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5D5"/>
    <a:srgbClr val="009A45"/>
    <a:srgbClr val="7D9FE3"/>
    <a:srgbClr val="FFD1D1"/>
    <a:srgbClr val="7A0000"/>
    <a:srgbClr val="3167D3"/>
    <a:srgbClr val="FFCDCD"/>
    <a:srgbClr val="9FB8EB"/>
    <a:srgbClr val="C0D1F2"/>
    <a:srgbClr val="1D41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7" autoAdjust="0"/>
    <p:restoredTop sz="91338" autoAdjust="0"/>
  </p:normalViewPr>
  <p:slideViewPr>
    <p:cSldViewPr snapToGrid="0" snapToObjects="1">
      <p:cViewPr varScale="1">
        <p:scale>
          <a:sx n="112" d="100"/>
          <a:sy n="112" d="100"/>
        </p:scale>
        <p:origin x="14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9F09AE-8794-C445-9FBE-D05F2CB4BE42}" type="datetimeFigureOut">
              <a:rPr lang="en-US" smtClean="0"/>
              <a:pPr/>
              <a:t>9/13/21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77AE8-0129-584B-BC5F-95DC050AF1A7}" type="slidenum">
              <a:rPr lang="en-US" smtClean="0"/>
              <a:pPr/>
              <a:t>‹#›</a:t>
            </a:fld>
            <a:endParaRPr lang="en-US"/>
          </a:p>
        </p:txBody>
      </p:sp>
    </p:spTree>
    <p:extLst>
      <p:ext uri="{BB962C8B-B14F-4D97-AF65-F5344CB8AC3E}">
        <p14:creationId xmlns:p14="http://schemas.microsoft.com/office/powerpoint/2010/main" val="14290588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77AE8-0129-584B-BC5F-95DC050AF1A7}" type="slidenum">
              <a:rPr lang="en-US" smtClean="0"/>
              <a:pPr/>
              <a:t>7</a:t>
            </a:fld>
            <a:endParaRPr lang="en-US" dirty="0"/>
          </a:p>
        </p:txBody>
      </p:sp>
    </p:spTree>
    <p:extLst>
      <p:ext uri="{BB962C8B-B14F-4D97-AF65-F5344CB8AC3E}">
        <p14:creationId xmlns:p14="http://schemas.microsoft.com/office/powerpoint/2010/main" val="1776224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40</a:t>
            </a:fld>
            <a:endParaRPr lang="en-US"/>
          </a:p>
        </p:txBody>
      </p:sp>
    </p:spTree>
    <p:extLst>
      <p:ext uri="{BB962C8B-B14F-4D97-AF65-F5344CB8AC3E}">
        <p14:creationId xmlns:p14="http://schemas.microsoft.com/office/powerpoint/2010/main" val="760746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43</a:t>
            </a:fld>
            <a:endParaRPr lang="en-US"/>
          </a:p>
        </p:txBody>
      </p:sp>
    </p:spTree>
    <p:extLst>
      <p:ext uri="{BB962C8B-B14F-4D97-AF65-F5344CB8AC3E}">
        <p14:creationId xmlns:p14="http://schemas.microsoft.com/office/powerpoint/2010/main" val="1539624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46</a:t>
            </a:fld>
            <a:endParaRPr lang="en-US"/>
          </a:p>
        </p:txBody>
      </p:sp>
    </p:spTree>
    <p:extLst>
      <p:ext uri="{BB962C8B-B14F-4D97-AF65-F5344CB8AC3E}">
        <p14:creationId xmlns:p14="http://schemas.microsoft.com/office/powerpoint/2010/main" val="198547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49</a:t>
            </a:fld>
            <a:endParaRPr lang="en-US"/>
          </a:p>
        </p:txBody>
      </p:sp>
    </p:spTree>
    <p:extLst>
      <p:ext uri="{BB962C8B-B14F-4D97-AF65-F5344CB8AC3E}">
        <p14:creationId xmlns:p14="http://schemas.microsoft.com/office/powerpoint/2010/main" val="980975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52</a:t>
            </a:fld>
            <a:endParaRPr lang="en-US"/>
          </a:p>
        </p:txBody>
      </p:sp>
    </p:spTree>
    <p:extLst>
      <p:ext uri="{BB962C8B-B14F-4D97-AF65-F5344CB8AC3E}">
        <p14:creationId xmlns:p14="http://schemas.microsoft.com/office/powerpoint/2010/main" val="291750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56</a:t>
            </a:fld>
            <a:endParaRPr lang="en-US"/>
          </a:p>
        </p:txBody>
      </p:sp>
    </p:spTree>
    <p:extLst>
      <p:ext uri="{BB962C8B-B14F-4D97-AF65-F5344CB8AC3E}">
        <p14:creationId xmlns:p14="http://schemas.microsoft.com/office/powerpoint/2010/main" val="263285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77AE8-0129-584B-BC5F-95DC050AF1A7}" type="slidenum">
              <a:rPr lang="en-US" smtClean="0"/>
              <a:pPr/>
              <a:t>59</a:t>
            </a:fld>
            <a:endParaRPr lang="en-US"/>
          </a:p>
        </p:txBody>
      </p:sp>
    </p:spTree>
    <p:extLst>
      <p:ext uri="{BB962C8B-B14F-4D97-AF65-F5344CB8AC3E}">
        <p14:creationId xmlns:p14="http://schemas.microsoft.com/office/powerpoint/2010/main" val="2061186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60</a:t>
            </a:fld>
            <a:endParaRPr lang="en-US"/>
          </a:p>
        </p:txBody>
      </p:sp>
    </p:spTree>
    <p:extLst>
      <p:ext uri="{BB962C8B-B14F-4D97-AF65-F5344CB8AC3E}">
        <p14:creationId xmlns:p14="http://schemas.microsoft.com/office/powerpoint/2010/main" val="3565019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63</a:t>
            </a:fld>
            <a:endParaRPr lang="en-US"/>
          </a:p>
        </p:txBody>
      </p:sp>
    </p:spTree>
    <p:extLst>
      <p:ext uri="{BB962C8B-B14F-4D97-AF65-F5344CB8AC3E}">
        <p14:creationId xmlns:p14="http://schemas.microsoft.com/office/powerpoint/2010/main" val="2763959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66</a:t>
            </a:fld>
            <a:endParaRPr lang="en-US"/>
          </a:p>
        </p:txBody>
      </p:sp>
    </p:spTree>
    <p:extLst>
      <p:ext uri="{BB962C8B-B14F-4D97-AF65-F5344CB8AC3E}">
        <p14:creationId xmlns:p14="http://schemas.microsoft.com/office/powerpoint/2010/main" val="226073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15</a:t>
            </a:fld>
            <a:endParaRPr lang="en-US"/>
          </a:p>
        </p:txBody>
      </p:sp>
    </p:spTree>
    <p:extLst>
      <p:ext uri="{BB962C8B-B14F-4D97-AF65-F5344CB8AC3E}">
        <p14:creationId xmlns:p14="http://schemas.microsoft.com/office/powerpoint/2010/main" val="409976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69</a:t>
            </a:fld>
            <a:endParaRPr lang="en-US"/>
          </a:p>
        </p:txBody>
      </p:sp>
    </p:spTree>
    <p:extLst>
      <p:ext uri="{BB962C8B-B14F-4D97-AF65-F5344CB8AC3E}">
        <p14:creationId xmlns:p14="http://schemas.microsoft.com/office/powerpoint/2010/main" val="2903378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73</a:t>
            </a:fld>
            <a:endParaRPr lang="en-US"/>
          </a:p>
        </p:txBody>
      </p:sp>
    </p:spTree>
    <p:extLst>
      <p:ext uri="{BB962C8B-B14F-4D97-AF65-F5344CB8AC3E}">
        <p14:creationId xmlns:p14="http://schemas.microsoft.com/office/powerpoint/2010/main" val="405415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77</a:t>
            </a:fld>
            <a:endParaRPr lang="en-US"/>
          </a:p>
        </p:txBody>
      </p:sp>
    </p:spTree>
    <p:extLst>
      <p:ext uri="{BB962C8B-B14F-4D97-AF65-F5344CB8AC3E}">
        <p14:creationId xmlns:p14="http://schemas.microsoft.com/office/powerpoint/2010/main" val="202924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81</a:t>
            </a:fld>
            <a:endParaRPr lang="en-US"/>
          </a:p>
        </p:txBody>
      </p:sp>
    </p:spTree>
    <p:extLst>
      <p:ext uri="{BB962C8B-B14F-4D97-AF65-F5344CB8AC3E}">
        <p14:creationId xmlns:p14="http://schemas.microsoft.com/office/powerpoint/2010/main" val="382507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18</a:t>
            </a:fld>
            <a:endParaRPr lang="en-US"/>
          </a:p>
        </p:txBody>
      </p:sp>
    </p:spTree>
    <p:extLst>
      <p:ext uri="{BB962C8B-B14F-4D97-AF65-F5344CB8AC3E}">
        <p14:creationId xmlns:p14="http://schemas.microsoft.com/office/powerpoint/2010/main" val="322374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22</a:t>
            </a:fld>
            <a:endParaRPr lang="en-US"/>
          </a:p>
        </p:txBody>
      </p:sp>
    </p:spTree>
    <p:extLst>
      <p:ext uri="{BB962C8B-B14F-4D97-AF65-F5344CB8AC3E}">
        <p14:creationId xmlns:p14="http://schemas.microsoft.com/office/powerpoint/2010/main" val="5279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25</a:t>
            </a:fld>
            <a:endParaRPr lang="en-US"/>
          </a:p>
        </p:txBody>
      </p:sp>
    </p:spTree>
    <p:extLst>
      <p:ext uri="{BB962C8B-B14F-4D97-AF65-F5344CB8AC3E}">
        <p14:creationId xmlns:p14="http://schemas.microsoft.com/office/powerpoint/2010/main" val="422066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28</a:t>
            </a:fld>
            <a:endParaRPr lang="en-US"/>
          </a:p>
        </p:txBody>
      </p:sp>
    </p:spTree>
    <p:extLst>
      <p:ext uri="{BB962C8B-B14F-4D97-AF65-F5344CB8AC3E}">
        <p14:creationId xmlns:p14="http://schemas.microsoft.com/office/powerpoint/2010/main" val="165078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31</a:t>
            </a:fld>
            <a:endParaRPr lang="en-US"/>
          </a:p>
        </p:txBody>
      </p:sp>
    </p:spTree>
    <p:extLst>
      <p:ext uri="{BB962C8B-B14F-4D97-AF65-F5344CB8AC3E}">
        <p14:creationId xmlns:p14="http://schemas.microsoft.com/office/powerpoint/2010/main" val="94127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34</a:t>
            </a:fld>
            <a:endParaRPr lang="en-US"/>
          </a:p>
        </p:txBody>
      </p:sp>
    </p:spTree>
    <p:extLst>
      <p:ext uri="{BB962C8B-B14F-4D97-AF65-F5344CB8AC3E}">
        <p14:creationId xmlns:p14="http://schemas.microsoft.com/office/powerpoint/2010/main" val="42492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7AE8-0129-584B-BC5F-95DC050AF1A7}" type="slidenum">
              <a:rPr lang="en-US" smtClean="0"/>
              <a:pPr/>
              <a:t>37</a:t>
            </a:fld>
            <a:endParaRPr lang="en-US"/>
          </a:p>
        </p:txBody>
      </p:sp>
    </p:spTree>
    <p:extLst>
      <p:ext uri="{BB962C8B-B14F-4D97-AF65-F5344CB8AC3E}">
        <p14:creationId xmlns:p14="http://schemas.microsoft.com/office/powerpoint/2010/main" val="353262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3466F-A983-8545-A146-6D6520AD00AD}" type="datetimeFigureOut">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FD148-A4CE-D143-819B-A9359B4A8A38}"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3466F-A983-8545-A146-6D6520AD00AD}" type="datetimeFigureOut">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FD148-A4CE-D143-819B-A9359B4A8A38}"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3466F-A983-8545-A146-6D6520AD00AD}" type="datetimeFigureOut">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FD148-A4CE-D143-819B-A9359B4A8A38}"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321040" cy="358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3466F-A983-8545-A146-6D6520AD00AD}" type="datetimeFigureOut">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FD148-A4CE-D143-819B-A9359B4A8A38}" type="slidenum">
              <a:rPr lang="en-US" smtClean="0"/>
              <a:pPr/>
              <a:t>‹#›</a:t>
            </a:fld>
            <a:endParaRPr lang="en-US"/>
          </a:p>
        </p:txBody>
      </p:sp>
      <p:grpSp>
        <p:nvGrpSpPr>
          <p:cNvPr id="10" name="Group 9"/>
          <p:cNvGrpSpPr/>
          <p:nvPr userDrawn="1"/>
        </p:nvGrpSpPr>
        <p:grpSpPr>
          <a:xfrm>
            <a:off x="0" y="-16479"/>
            <a:ext cx="9144000" cy="6874479"/>
            <a:chOff x="0" y="-16479"/>
            <a:chExt cx="9144000" cy="6874479"/>
          </a:xfrm>
        </p:grpSpPr>
        <p:sp>
          <p:nvSpPr>
            <p:cNvPr id="7" name="Rectangle 6"/>
            <p:cNvSpPr/>
            <p:nvPr userDrawn="1"/>
          </p:nvSpPr>
          <p:spPr>
            <a:xfrm>
              <a:off x="0" y="0"/>
              <a:ext cx="9144000" cy="14210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16479"/>
              <a:ext cx="389237" cy="6874479"/>
            </a:xfrm>
            <a:prstGeom prst="rect">
              <a:avLst/>
            </a:prstGeom>
            <a:solidFill>
              <a:srgbClr val="1D41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3466F-A983-8545-A146-6D6520AD00AD}" type="datetimeFigureOut">
              <a:rPr lang="en-US" smtClean="0"/>
              <a:pPr/>
              <a:t>9/13/21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FD148-A4CE-D143-819B-A9359B4A8A3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3466F-A983-8545-A146-6D6520AD00AD}" type="datetimeFigureOut">
              <a:rPr lang="en-US" smtClean="0"/>
              <a:pPr/>
              <a:t>9/13/21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FD148-A4CE-D143-819B-A9359B4A8A38}" type="slidenum">
              <a:rPr lang="en-US" smtClean="0"/>
              <a:pPr/>
              <a:t>‹#›</a:t>
            </a:fld>
            <a:endParaRPr lang="en-US"/>
          </a:p>
        </p:txBody>
      </p:sp>
      <p:grpSp>
        <p:nvGrpSpPr>
          <p:cNvPr id="8" name="Group 7"/>
          <p:cNvGrpSpPr/>
          <p:nvPr userDrawn="1"/>
        </p:nvGrpSpPr>
        <p:grpSpPr>
          <a:xfrm>
            <a:off x="0" y="-16479"/>
            <a:ext cx="9144000" cy="6874479"/>
            <a:chOff x="0" y="-16479"/>
            <a:chExt cx="9144000" cy="6874479"/>
          </a:xfrm>
        </p:grpSpPr>
        <p:sp>
          <p:nvSpPr>
            <p:cNvPr id="9" name="Rectangle 8"/>
            <p:cNvSpPr/>
            <p:nvPr userDrawn="1"/>
          </p:nvSpPr>
          <p:spPr>
            <a:xfrm>
              <a:off x="0" y="0"/>
              <a:ext cx="9144000" cy="14210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 y="-16479"/>
              <a:ext cx="389237" cy="6874479"/>
            </a:xfrm>
            <a:prstGeom prst="rect">
              <a:avLst/>
            </a:prstGeom>
            <a:solidFill>
              <a:srgbClr val="1D41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3466F-A983-8545-A146-6D6520AD00AD}" type="datetimeFigureOut">
              <a:rPr lang="en-US" smtClean="0"/>
              <a:pPr/>
              <a:t>9/13/21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FD148-A4CE-D143-819B-A9359B4A8A38}" type="slidenum">
              <a:rPr lang="en-US" smtClean="0"/>
              <a:pPr/>
              <a:t>‹#›</a:t>
            </a:fld>
            <a:endParaRPr lang="en-US"/>
          </a:p>
        </p:txBody>
      </p:sp>
      <p:grpSp>
        <p:nvGrpSpPr>
          <p:cNvPr id="10" name="Group 9"/>
          <p:cNvGrpSpPr/>
          <p:nvPr userDrawn="1"/>
        </p:nvGrpSpPr>
        <p:grpSpPr>
          <a:xfrm>
            <a:off x="0" y="-16479"/>
            <a:ext cx="9144000" cy="6874479"/>
            <a:chOff x="0" y="-16479"/>
            <a:chExt cx="9144000" cy="6874479"/>
          </a:xfrm>
        </p:grpSpPr>
        <p:sp>
          <p:nvSpPr>
            <p:cNvPr id="11" name="Rectangle 10"/>
            <p:cNvSpPr/>
            <p:nvPr userDrawn="1"/>
          </p:nvSpPr>
          <p:spPr>
            <a:xfrm>
              <a:off x="0" y="0"/>
              <a:ext cx="9144000" cy="14210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16479"/>
              <a:ext cx="389237" cy="6874479"/>
            </a:xfrm>
            <a:prstGeom prst="rect">
              <a:avLst/>
            </a:prstGeom>
            <a:solidFill>
              <a:srgbClr val="1D41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3466F-A983-8545-A146-6D6520AD00AD}" type="datetimeFigureOut">
              <a:rPr lang="en-US" smtClean="0"/>
              <a:pPr/>
              <a:t>9/13/21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FD148-A4CE-D143-819B-A9359B4A8A38}" type="slidenum">
              <a:rPr lang="en-US" smtClean="0"/>
              <a:pPr/>
              <a:t>‹#›</a:t>
            </a:fld>
            <a:endParaRPr lang="en-US"/>
          </a:p>
        </p:txBody>
      </p:sp>
      <p:grpSp>
        <p:nvGrpSpPr>
          <p:cNvPr id="6" name="Group 5"/>
          <p:cNvGrpSpPr/>
          <p:nvPr userDrawn="1"/>
        </p:nvGrpSpPr>
        <p:grpSpPr>
          <a:xfrm>
            <a:off x="0" y="-16479"/>
            <a:ext cx="9144000" cy="6874479"/>
            <a:chOff x="0" y="-16479"/>
            <a:chExt cx="9144000" cy="6874479"/>
          </a:xfrm>
        </p:grpSpPr>
        <p:sp>
          <p:nvSpPr>
            <p:cNvPr id="7" name="Rectangle 6"/>
            <p:cNvSpPr/>
            <p:nvPr userDrawn="1"/>
          </p:nvSpPr>
          <p:spPr>
            <a:xfrm>
              <a:off x="0" y="0"/>
              <a:ext cx="9144000" cy="14210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16479"/>
              <a:ext cx="389237" cy="6874479"/>
            </a:xfrm>
            <a:prstGeom prst="rect">
              <a:avLst/>
            </a:prstGeom>
            <a:solidFill>
              <a:srgbClr val="1D41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3466F-A983-8545-A146-6D6520AD00AD}" type="datetimeFigureOut">
              <a:rPr lang="en-US" smtClean="0"/>
              <a:pPr/>
              <a:t>9/13/21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FD148-A4CE-D143-819B-A9359B4A8A38}" type="slidenum">
              <a:rPr lang="en-US" smtClean="0"/>
              <a:pPr/>
              <a:t>‹#›</a:t>
            </a:fld>
            <a:endParaRPr lang="en-US"/>
          </a:p>
        </p:txBody>
      </p:sp>
      <p:grpSp>
        <p:nvGrpSpPr>
          <p:cNvPr id="5" name="Group 4"/>
          <p:cNvGrpSpPr/>
          <p:nvPr userDrawn="1"/>
        </p:nvGrpSpPr>
        <p:grpSpPr>
          <a:xfrm>
            <a:off x="0" y="-16479"/>
            <a:ext cx="9144000" cy="6874479"/>
            <a:chOff x="0" y="-16479"/>
            <a:chExt cx="9144000" cy="6874479"/>
          </a:xfrm>
        </p:grpSpPr>
        <p:sp>
          <p:nvSpPr>
            <p:cNvPr id="6" name="Rectangle 5"/>
            <p:cNvSpPr/>
            <p:nvPr userDrawn="1"/>
          </p:nvSpPr>
          <p:spPr>
            <a:xfrm>
              <a:off x="0" y="0"/>
              <a:ext cx="9144000" cy="14210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 y="-16479"/>
              <a:ext cx="389237" cy="6874479"/>
            </a:xfrm>
            <a:prstGeom prst="rect">
              <a:avLst/>
            </a:prstGeom>
            <a:solidFill>
              <a:srgbClr val="1D41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3466F-A983-8545-A146-6D6520AD00AD}" type="datetimeFigureOut">
              <a:rPr lang="en-US" smtClean="0"/>
              <a:pPr/>
              <a:t>9/13/21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FD148-A4CE-D143-819B-A9359B4A8A38}"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3466F-A983-8545-A146-6D6520AD00AD}" type="datetimeFigureOut">
              <a:rPr lang="en-US" smtClean="0"/>
              <a:pPr/>
              <a:t>9/13/21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FD148-A4CE-D143-819B-A9359B4A8A38}"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3466F-A983-8545-A146-6D6520AD00AD}" type="datetimeFigureOut">
              <a:rPr lang="en-US" smtClean="0"/>
              <a:pPr/>
              <a:t>9/13/21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FD148-A4CE-D143-819B-A9359B4A8A38}" type="slidenum">
              <a:rPr lang="en-US" smtClean="0"/>
              <a:pPr/>
              <a:t>‹#›</a:t>
            </a:fld>
            <a:endParaRPr lang="en-US"/>
          </a:p>
        </p:txBody>
      </p:sp>
      <p:grpSp>
        <p:nvGrpSpPr>
          <p:cNvPr id="7" name="Group 6"/>
          <p:cNvGrpSpPr/>
          <p:nvPr userDrawn="1"/>
        </p:nvGrpSpPr>
        <p:grpSpPr>
          <a:xfrm>
            <a:off x="0" y="-16479"/>
            <a:ext cx="9144000" cy="6874479"/>
            <a:chOff x="0" y="-16479"/>
            <a:chExt cx="9144000" cy="6874479"/>
          </a:xfrm>
        </p:grpSpPr>
        <p:sp>
          <p:nvSpPr>
            <p:cNvPr id="8" name="Rectangle 7"/>
            <p:cNvSpPr/>
            <p:nvPr userDrawn="1"/>
          </p:nvSpPr>
          <p:spPr>
            <a:xfrm>
              <a:off x="0" y="0"/>
              <a:ext cx="9144000" cy="14210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 y="-16479"/>
              <a:ext cx="389237" cy="6874479"/>
            </a:xfrm>
            <a:prstGeom prst="rect">
              <a:avLst/>
            </a:prstGeom>
            <a:solidFill>
              <a:srgbClr val="1D41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descr="A picture containing text, clipart&#10;&#10;Description automatically generated">
            <a:extLst>
              <a:ext uri="{FF2B5EF4-FFF2-40B4-BE49-F238E27FC236}">
                <a16:creationId xmlns:a16="http://schemas.microsoft.com/office/drawing/2014/main" id="{AFC3114D-72F7-3043-9295-E336EEC7DCF7}"/>
              </a:ext>
            </a:extLst>
          </p:cNvPr>
          <p:cNvPicPr>
            <a:picLocks noChangeAspect="1"/>
          </p:cNvPicPr>
          <p:nvPr userDrawn="1"/>
        </p:nvPicPr>
        <p:blipFill>
          <a:blip r:embed="rId13"/>
          <a:stretch>
            <a:fillRect/>
          </a:stretch>
        </p:blipFill>
        <p:spPr>
          <a:xfrm>
            <a:off x="8145144" y="5913119"/>
            <a:ext cx="808355" cy="8083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4.xml"/><Relationship Id="rId7" Type="http://schemas.openxmlformats.org/officeDocument/2006/relationships/image" Target="../media/image30.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hyperlink" Target="http://www.tvhof.or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4.xml"/><Relationship Id="rId7" Type="http://schemas.openxmlformats.org/officeDocument/2006/relationships/image" Target="../media/image54.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4.xml"/><Relationship Id="rId7" Type="http://schemas.openxmlformats.org/officeDocument/2006/relationships/image" Target="../media/image65.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png"/><Relationship Id="rId5" Type="http://schemas.openxmlformats.org/officeDocument/2006/relationships/image" Target="../media/image68.jpe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4.xml"/><Relationship Id="rId7" Type="http://schemas.openxmlformats.org/officeDocument/2006/relationships/image" Target="../media/image73.jpe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image" Target="../media/image75.png"/><Relationship Id="rId4" Type="http://schemas.openxmlformats.org/officeDocument/2006/relationships/notesSlide" Target="../notesSlides/notesSlide1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3.png"/><Relationship Id="rId5" Type="http://schemas.openxmlformats.org/officeDocument/2006/relationships/image" Target="../media/image77.jpe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19.xml"/></Relationships>
</file>

<file path=ppt/slides/_rels/slide6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4.xml"/><Relationship Id="rId7" Type="http://schemas.openxmlformats.org/officeDocument/2006/relationships/image" Target="../media/image82.jpe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notesSlide" Target="../notesSlides/notesSlide20.xml"/></Relationships>
</file>

<file path=ppt/slides/_rels/slide7.xml.rels><?xml version="1.0" encoding="UTF-8" standalone="yes"?>
<Relationships xmlns="http://schemas.openxmlformats.org/package/2006/relationships"><Relationship Id="rId8" Type="http://schemas.openxmlformats.org/officeDocument/2006/relationships/hyperlink" Target="https://txveterans.org/wp-content/uploads/2021/07/oakwood.mov" TargetMode="External"/><Relationship Id="rId3" Type="http://schemas.openxmlformats.org/officeDocument/2006/relationships/audio" Target="../media/media7.m4a"/><Relationship Id="rId7" Type="http://schemas.openxmlformats.org/officeDocument/2006/relationships/hyperlink" Target="http://txveterans.org/" TargetMode="External"/><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hyperlink" Target="https://txveterans.org/remember-them-forever/" TargetMode="External"/><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3.png"/><Relationship Id="rId5" Type="http://schemas.openxmlformats.org/officeDocument/2006/relationships/image" Target="../media/image89.jpe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3.png"/><Relationship Id="rId5" Type="http://schemas.openxmlformats.org/officeDocument/2006/relationships/image" Target="../media/image90.png"/><Relationship Id="rId4"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hyperlink" Target="https://txveterans.org/"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3.png"/><Relationship Id="rId5" Type="http://schemas.openxmlformats.org/officeDocument/2006/relationships/image" Target="../media/image93.jpe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3.png"/><Relationship Id="rId5" Type="http://schemas.openxmlformats.org/officeDocument/2006/relationships/image" Target="../media/image94.png"/><Relationship Id="rId4" Type="http://schemas.openxmlformats.org/officeDocument/2006/relationships/notesSlide" Target="../notesSlides/notesSlide2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3.png"/><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3.png"/><Relationship Id="rId5" Type="http://schemas.openxmlformats.org/officeDocument/2006/relationships/image" Target="../media/image97.jpe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txveterans.org/remember-them-forever/" TargetMode="Externa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3.png"/><Relationship Id="rId5" Type="http://schemas.openxmlformats.org/officeDocument/2006/relationships/image" Target="../media/image98.png"/><Relationship Id="rId4" Type="http://schemas.openxmlformats.org/officeDocument/2006/relationships/notesSlide" Target="../notesSlides/notesSlide23.xml"/></Relationships>
</file>

<file path=ppt/slides/_rels/slide8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slideLayout" Target="../slideLayouts/slideLayout4.xml"/><Relationship Id="rId7" Type="http://schemas.openxmlformats.org/officeDocument/2006/relationships/image" Target="../media/image102.jpeg"/><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3.png"/><Relationship Id="rId4" Type="http://schemas.openxmlformats.org/officeDocument/2006/relationships/image" Target="../media/image22.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audio" Target="../media/media86.m4a"/><Relationship Id="rId2" Type="http://schemas.microsoft.com/office/2007/relationships/media" Target="../media/media86.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audio" Target="../media/media87.m4a"/><Relationship Id="rId2" Type="http://schemas.microsoft.com/office/2007/relationships/media" Target="../media/media87.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audio" Target="../media/media88.m4a"/><Relationship Id="rId2" Type="http://schemas.microsoft.com/office/2007/relationships/media" Target="../media/media88.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hyperlink" Target="mailto:info@tvhof.org" TargetMode="External"/><Relationship Id="rId4"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9.m4a"/><Relationship Id="rId1" Type="http://schemas.microsoft.com/office/2007/relationships/media" Target="../media/media89.m4a"/><Relationship Id="rId6" Type="http://schemas.openxmlformats.org/officeDocument/2006/relationships/image" Target="../media/image3.png"/><Relationship Id="rId5" Type="http://schemas.openxmlformats.org/officeDocument/2006/relationships/image" Target="../media/image104.jpeg"/><Relationship Id="rId4" Type="http://schemas.openxmlformats.org/officeDocument/2006/relationships/hyperlink" Target="mailto:info@txveterans.or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audio" Target="../media/media90.m4a"/><Relationship Id="rId2" Type="http://schemas.microsoft.com/office/2007/relationships/media" Target="../media/media90.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hyperlink" Target="mailto:info@txveterans.org" TargetMode="Externa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audio" Target="../media/media91.m4a"/><Relationship Id="rId2" Type="http://schemas.microsoft.com/office/2007/relationships/media" Target="../media/media91.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2.m4a"/><Relationship Id="rId1" Type="http://schemas.microsoft.com/office/2007/relationships/media" Target="../media/media92.m4a"/><Relationship Id="rId6" Type="http://schemas.openxmlformats.org/officeDocument/2006/relationships/image" Target="../media/image3.png"/><Relationship Id="rId5" Type="http://schemas.openxmlformats.org/officeDocument/2006/relationships/hyperlink" Target="https://txveterans.org/remember-them-forever/" TargetMode="External"/><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oneStarCover.jpg"/>
          <p:cNvPicPr>
            <a:picLocks noGrp="1" noChangeAspect="1"/>
          </p:cNvPicPr>
          <p:nvPr>
            <p:ph idx="1"/>
          </p:nvPr>
        </p:nvPicPr>
        <p:blipFill>
          <a:blip r:embed="rId4" cstate="print">
            <a:extLst>
              <a:ext uri="{28A0092B-C50C-407E-A947-70E740481C1C}">
                <a14:useLocalDpi xmlns:a14="http://schemas.microsoft.com/office/drawing/2010/main"/>
              </a:ext>
            </a:extLst>
          </a:blip>
          <a:srcRect l="-33289" r="-33289"/>
          <a:stretch>
            <a:fillRect/>
          </a:stretch>
        </p:blipFill>
        <p:spPr>
          <a:xfrm>
            <a:off x="194232" y="1591568"/>
            <a:ext cx="8755536" cy="4815208"/>
          </a:xfrm>
        </p:spPr>
      </p:pic>
      <p:sp>
        <p:nvSpPr>
          <p:cNvPr id="4" name="TextBox 3">
            <a:extLst>
              <a:ext uri="{FF2B5EF4-FFF2-40B4-BE49-F238E27FC236}">
                <a16:creationId xmlns:a16="http://schemas.microsoft.com/office/drawing/2014/main" id="{0562D74E-AC31-AA40-B726-BA1F281049BC}"/>
              </a:ext>
            </a:extLst>
          </p:cNvPr>
          <p:cNvSpPr txBox="1"/>
          <p:nvPr/>
        </p:nvSpPr>
        <p:spPr>
          <a:xfrm>
            <a:off x="1560437" y="514350"/>
            <a:ext cx="6773008" cy="1077218"/>
          </a:xfrm>
          <a:prstGeom prst="rect">
            <a:avLst/>
          </a:prstGeom>
          <a:noFill/>
        </p:spPr>
        <p:txBody>
          <a:bodyPr wrap="none" rtlCol="0">
            <a:spAutoFit/>
          </a:bodyPr>
          <a:lstStyle/>
          <a:p>
            <a:pPr algn="ctr"/>
            <a:r>
              <a:rPr lang="en-US" sz="3200" b="1" dirty="0">
                <a:solidFill>
                  <a:srgbClr val="1615D5"/>
                </a:solidFill>
              </a:rPr>
              <a:t>Texas Veterans Hall of Fame: </a:t>
            </a:r>
            <a:br>
              <a:rPr lang="en-US" sz="3200" b="1" dirty="0">
                <a:solidFill>
                  <a:srgbClr val="FF0000"/>
                </a:solidFill>
              </a:rPr>
            </a:br>
            <a:r>
              <a:rPr lang="en-US" sz="3200" b="1" dirty="0">
                <a:solidFill>
                  <a:srgbClr val="FF0000"/>
                </a:solidFill>
              </a:rPr>
              <a:t>Remember Them Forever (RTF) Project</a:t>
            </a:r>
          </a:p>
        </p:txBody>
      </p:sp>
      <p:sp>
        <p:nvSpPr>
          <p:cNvPr id="2" name="TextBox 1">
            <a:extLst>
              <a:ext uri="{FF2B5EF4-FFF2-40B4-BE49-F238E27FC236}">
                <a16:creationId xmlns:a16="http://schemas.microsoft.com/office/drawing/2014/main" id="{F96DD3E2-7407-A64E-A190-B576AB6912AD}"/>
              </a:ext>
            </a:extLst>
          </p:cNvPr>
          <p:cNvSpPr txBox="1"/>
          <p:nvPr/>
        </p:nvSpPr>
        <p:spPr>
          <a:xfrm>
            <a:off x="513568" y="5974318"/>
            <a:ext cx="3647986" cy="369332"/>
          </a:xfrm>
          <a:prstGeom prst="rect">
            <a:avLst/>
          </a:prstGeom>
          <a:noFill/>
        </p:spPr>
        <p:txBody>
          <a:bodyPr wrap="none" rtlCol="0">
            <a:spAutoFit/>
          </a:bodyPr>
          <a:lstStyle/>
          <a:p>
            <a:r>
              <a:rPr lang="en-US" dirty="0"/>
              <a:t>Narrated by Diana Mason, PhD, ACSF</a:t>
            </a:r>
          </a:p>
        </p:txBody>
      </p:sp>
      <p:sp>
        <p:nvSpPr>
          <p:cNvPr id="3" name="TextBox 2">
            <a:extLst>
              <a:ext uri="{FF2B5EF4-FFF2-40B4-BE49-F238E27FC236}">
                <a16:creationId xmlns:a16="http://schemas.microsoft.com/office/drawing/2014/main" id="{635AFE4C-40C7-6243-9A80-2D3650D3423B}"/>
              </a:ext>
            </a:extLst>
          </p:cNvPr>
          <p:cNvSpPr txBox="1"/>
          <p:nvPr/>
        </p:nvSpPr>
        <p:spPr>
          <a:xfrm>
            <a:off x="513568" y="6253673"/>
            <a:ext cx="4142865" cy="369332"/>
          </a:xfrm>
          <a:prstGeom prst="rect">
            <a:avLst/>
          </a:prstGeom>
          <a:noFill/>
        </p:spPr>
        <p:txBody>
          <a:bodyPr wrap="none" rtlCol="0">
            <a:spAutoFit/>
          </a:bodyPr>
          <a:lstStyle/>
          <a:p>
            <a:r>
              <a:rPr lang="en-US" dirty="0"/>
              <a:t>Hosted by the Texas Veterans Hall of Fame</a:t>
            </a:r>
          </a:p>
        </p:txBody>
      </p:sp>
      <p:pic>
        <p:nvPicPr>
          <p:cNvPr id="5" name="Audio 4">
            <a:hlinkClick r:id="" action="ppaction://media"/>
            <a:extLst>
              <a:ext uri="{FF2B5EF4-FFF2-40B4-BE49-F238E27FC236}">
                <a16:creationId xmlns:a16="http://schemas.microsoft.com/office/drawing/2014/main" id="{C153ECEC-C760-8947-82AB-F8B63AB94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70731888"/>
      </p:ext>
    </p:extLst>
  </p:cSld>
  <p:clrMapOvr>
    <a:masterClrMapping/>
  </p:clrMapOvr>
  <p:transition advTm="19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9395-819A-5943-8E2B-40CCB03D7FDB}"/>
              </a:ext>
            </a:extLst>
          </p:cNvPr>
          <p:cNvSpPr>
            <a:spLocks noGrp="1"/>
          </p:cNvSpPr>
          <p:nvPr>
            <p:ph type="title"/>
          </p:nvPr>
        </p:nvSpPr>
        <p:spPr/>
        <p:txBody>
          <a:bodyPr/>
          <a:lstStyle/>
          <a:p>
            <a:r>
              <a:rPr lang="en-US" dirty="0">
                <a:solidFill>
                  <a:srgbClr val="1615D5"/>
                </a:solidFill>
              </a:rPr>
              <a:t>Patriot Medallions</a:t>
            </a:r>
          </a:p>
        </p:txBody>
      </p:sp>
      <p:sp>
        <p:nvSpPr>
          <p:cNvPr id="3" name="Content Placeholder 2">
            <a:extLst>
              <a:ext uri="{FF2B5EF4-FFF2-40B4-BE49-F238E27FC236}">
                <a16:creationId xmlns:a16="http://schemas.microsoft.com/office/drawing/2014/main" id="{61902CFC-6033-4A42-B076-C8BDF329785E}"/>
              </a:ext>
            </a:extLst>
          </p:cNvPr>
          <p:cNvSpPr>
            <a:spLocks noGrp="1"/>
          </p:cNvSpPr>
          <p:nvPr>
            <p:ph idx="1"/>
          </p:nvPr>
        </p:nvSpPr>
        <p:spPr/>
        <p:txBody>
          <a:bodyPr>
            <a:normAutofit fontScale="85000" lnSpcReduction="20000"/>
          </a:bodyPr>
          <a:lstStyle/>
          <a:p>
            <a:r>
              <a:rPr lang="en-US" dirty="0"/>
              <a:t>A hard-core plastic marker for each of the different wars or conflicts.</a:t>
            </a:r>
          </a:p>
          <a:p>
            <a:r>
              <a:rPr lang="en-US" dirty="0"/>
              <a:t>A 6”</a:t>
            </a:r>
            <a:r>
              <a:rPr lang="en-US" dirty="0">
                <a:sym typeface="Symbol" pitchFamily="2" charset="2"/>
              </a:rPr>
              <a:t></a:t>
            </a:r>
            <a:r>
              <a:rPr lang="en-US" dirty="0"/>
              <a:t>6” marker with a rod that allows the marker to be placed near the grave headstones and a place on top to house the American Flag or service flag of that Veteran. </a:t>
            </a:r>
          </a:p>
          <a:p>
            <a:r>
              <a:rPr lang="en-US" dirty="0"/>
              <a:t>On the back of the medallion there is a QR code that is pointed to the profile of that veteran that is buried in that grave. </a:t>
            </a:r>
          </a:p>
          <a:p>
            <a:pPr lvl="1"/>
            <a:r>
              <a:rPr lang="en-US" dirty="0"/>
              <a:t>While visiting that grave, visitors can scan the QR code and read about that veteran while visiting that grave. </a:t>
            </a:r>
          </a:p>
        </p:txBody>
      </p:sp>
      <p:pic>
        <p:nvPicPr>
          <p:cNvPr id="4" name="Audio 3">
            <a:hlinkClick r:id="" action="ppaction://media"/>
            <a:extLst>
              <a:ext uri="{FF2B5EF4-FFF2-40B4-BE49-F238E27FC236}">
                <a16:creationId xmlns:a16="http://schemas.microsoft.com/office/drawing/2014/main" id="{24D168CE-BCED-6946-9B25-A29026A7615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23715572"/>
      </p:ext>
    </p:extLst>
  </p:cSld>
  <p:clrMapOvr>
    <a:masterClrMapping/>
  </p:clrMapOvr>
  <p:transition advTm="67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84F9-CF66-3341-874D-4A550DF05CB1}"/>
              </a:ext>
            </a:extLst>
          </p:cNvPr>
          <p:cNvSpPr>
            <a:spLocks noGrp="1"/>
          </p:cNvSpPr>
          <p:nvPr>
            <p:ph type="title"/>
          </p:nvPr>
        </p:nvSpPr>
        <p:spPr/>
        <p:txBody>
          <a:bodyPr/>
          <a:lstStyle/>
          <a:p>
            <a:r>
              <a:rPr lang="en-US" dirty="0">
                <a:solidFill>
                  <a:srgbClr val="1615D5"/>
                </a:solidFill>
              </a:rPr>
              <a:t>Adopt a Cemetery</a:t>
            </a:r>
          </a:p>
        </p:txBody>
      </p:sp>
      <p:sp>
        <p:nvSpPr>
          <p:cNvPr id="3" name="Content Placeholder 2">
            <a:extLst>
              <a:ext uri="{FF2B5EF4-FFF2-40B4-BE49-F238E27FC236}">
                <a16:creationId xmlns:a16="http://schemas.microsoft.com/office/drawing/2014/main" id="{C7E92FE3-FAC5-7D4C-9E91-1F73CAB6EA79}"/>
              </a:ext>
            </a:extLst>
          </p:cNvPr>
          <p:cNvSpPr>
            <a:spLocks noGrp="1"/>
          </p:cNvSpPr>
          <p:nvPr>
            <p:ph idx="1"/>
          </p:nvPr>
        </p:nvSpPr>
        <p:spPr>
          <a:xfrm>
            <a:off x="535259" y="1276816"/>
            <a:ext cx="8321040" cy="5581184"/>
          </a:xfrm>
        </p:spPr>
        <p:txBody>
          <a:bodyPr>
            <a:normAutofit fontScale="77500" lnSpcReduction="20000"/>
          </a:bodyPr>
          <a:lstStyle/>
          <a:p>
            <a:r>
              <a:rPr lang="en-US" dirty="0"/>
              <a:t>Decide that you are willing and able to place Patriot Medallions with flags and assure that the flags are well cared for and flown for at least three days on either side of Memorial Day, July 4</a:t>
            </a:r>
            <a:r>
              <a:rPr lang="en-US" baseline="30000" dirty="0"/>
              <a:t>th</a:t>
            </a:r>
            <a:r>
              <a:rPr lang="en-US" dirty="0"/>
              <a:t> and Veterans Day.</a:t>
            </a:r>
          </a:p>
          <a:p>
            <a:r>
              <a:rPr lang="en-US" dirty="0"/>
              <a:t>Obtain permission from the appropriate cemetery organization/personnel to place the Markers with flags. </a:t>
            </a:r>
          </a:p>
          <a:p>
            <a:r>
              <a:rPr lang="en-US" dirty="0"/>
              <a:t>Cover the initial cost of the RTF project.</a:t>
            </a:r>
          </a:p>
          <a:p>
            <a:r>
              <a:rPr lang="en-US" dirty="0"/>
              <a:t>Place the Markers so as to avoid mowers as best as possible; be willing to replace markers that are damaged or missing. </a:t>
            </a:r>
          </a:p>
          <a:p>
            <a:r>
              <a:rPr lang="en-US" dirty="0"/>
              <a:t>Also purchase QR codes for the back of the medallions that link to the TVHOF database and the biographical information for that veteran. (About $0.50 each.)</a:t>
            </a:r>
          </a:p>
          <a:p>
            <a:r>
              <a:rPr lang="en-US" dirty="0"/>
              <a:t>If allowed, purchase RTF panel(s) for the cemetery that are displayed at the cemetery providing the GPS location of each veteran buried at that cemetery.  (About $100 per panel; large cemeteries may require more than one!)</a:t>
            </a:r>
          </a:p>
          <a:p>
            <a:endParaRPr lang="en-US" dirty="0"/>
          </a:p>
        </p:txBody>
      </p:sp>
      <p:pic>
        <p:nvPicPr>
          <p:cNvPr id="6" name="Audio 5">
            <a:hlinkClick r:id="" action="ppaction://media"/>
            <a:extLst>
              <a:ext uri="{FF2B5EF4-FFF2-40B4-BE49-F238E27FC236}">
                <a16:creationId xmlns:a16="http://schemas.microsoft.com/office/drawing/2014/main" id="{E00E8B9E-40C5-2540-A9B6-B715806556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04030599"/>
      </p:ext>
    </p:extLst>
  </p:cSld>
  <p:clrMapOvr>
    <a:masterClrMapping/>
  </p:clrMapOvr>
  <p:transition advTm="174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70C57-F249-6B45-872F-9607C2C8CDBA}"/>
              </a:ext>
            </a:extLst>
          </p:cNvPr>
          <p:cNvSpPr>
            <a:spLocks noGrp="1"/>
          </p:cNvSpPr>
          <p:nvPr>
            <p:ph type="title"/>
          </p:nvPr>
        </p:nvSpPr>
        <p:spPr/>
        <p:txBody>
          <a:bodyPr/>
          <a:lstStyle/>
          <a:p>
            <a:r>
              <a:rPr lang="en-US" dirty="0">
                <a:solidFill>
                  <a:srgbClr val="1615D5"/>
                </a:solidFill>
              </a:rPr>
              <a:t>Panel Displays</a:t>
            </a:r>
          </a:p>
        </p:txBody>
      </p:sp>
      <p:sp>
        <p:nvSpPr>
          <p:cNvPr id="3" name="Content Placeholder 2">
            <a:extLst>
              <a:ext uri="{FF2B5EF4-FFF2-40B4-BE49-F238E27FC236}">
                <a16:creationId xmlns:a16="http://schemas.microsoft.com/office/drawing/2014/main" id="{89F63700-21B5-7F4F-9AE7-C1E8A4A8F804}"/>
              </a:ext>
            </a:extLst>
          </p:cNvPr>
          <p:cNvSpPr>
            <a:spLocks noGrp="1"/>
          </p:cNvSpPr>
          <p:nvPr>
            <p:ph idx="1"/>
          </p:nvPr>
        </p:nvSpPr>
        <p:spPr>
          <a:xfrm>
            <a:off x="457200" y="1600200"/>
            <a:ext cx="8321040" cy="4549139"/>
          </a:xfrm>
        </p:spPr>
        <p:txBody>
          <a:bodyPr>
            <a:normAutofit lnSpcReduction="10000"/>
          </a:bodyPr>
          <a:lstStyle/>
          <a:p>
            <a:r>
              <a:rPr lang="en-US" dirty="0"/>
              <a:t>The panel display is a large metal sign that provides information about the RTF program and how the QR code works. </a:t>
            </a:r>
          </a:p>
          <a:p>
            <a:r>
              <a:rPr lang="en-US" dirty="0"/>
              <a:t>Several of these signs can be placed in strategic places throughout the cemetery. </a:t>
            </a:r>
          </a:p>
          <a:p>
            <a:r>
              <a:rPr lang="en-US" dirty="0"/>
              <a:t>Recognition of the RTF Host will be highlighted on the display marker as well. </a:t>
            </a:r>
          </a:p>
          <a:p>
            <a:r>
              <a:rPr lang="en-US" dirty="0"/>
              <a:t>For examples, visit Oakwood Cemetery located in the City of Denton. </a:t>
            </a:r>
          </a:p>
          <a:p>
            <a:endParaRPr lang="en-US" dirty="0"/>
          </a:p>
        </p:txBody>
      </p:sp>
      <p:pic>
        <p:nvPicPr>
          <p:cNvPr id="4" name="Audio 3">
            <a:hlinkClick r:id="" action="ppaction://media"/>
            <a:extLst>
              <a:ext uri="{FF2B5EF4-FFF2-40B4-BE49-F238E27FC236}">
                <a16:creationId xmlns:a16="http://schemas.microsoft.com/office/drawing/2014/main" id="{966B9F13-9BDD-244B-A03E-99C6A6027B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999320869"/>
      </p:ext>
    </p:extLst>
  </p:cSld>
  <p:clrMapOvr>
    <a:masterClrMapping/>
  </p:clrMapOvr>
  <p:transition advTm="41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0F7B-A53E-7D42-BF31-01173FCB4EC6}"/>
              </a:ext>
            </a:extLst>
          </p:cNvPr>
          <p:cNvSpPr>
            <a:spLocks noGrp="1"/>
          </p:cNvSpPr>
          <p:nvPr>
            <p:ph type="title"/>
          </p:nvPr>
        </p:nvSpPr>
        <p:spPr/>
        <p:txBody>
          <a:bodyPr/>
          <a:lstStyle/>
          <a:p>
            <a:r>
              <a:rPr lang="en-US"/>
              <a:t>Dallas County</a:t>
            </a:r>
          </a:p>
        </p:txBody>
      </p:sp>
      <p:pic>
        <p:nvPicPr>
          <p:cNvPr id="3" name="Picture 2">
            <a:extLst>
              <a:ext uri="{FF2B5EF4-FFF2-40B4-BE49-F238E27FC236}">
                <a16:creationId xmlns:a16="http://schemas.microsoft.com/office/drawing/2014/main" id="{96706D4B-10A2-FA4F-9DA7-13494E811EA5}"/>
              </a:ext>
            </a:extLst>
          </p:cNvPr>
          <p:cNvPicPr>
            <a:picLocks noChangeAspect="1"/>
          </p:cNvPicPr>
          <p:nvPr/>
        </p:nvPicPr>
        <p:blipFill>
          <a:blip r:embed="rId4"/>
          <a:stretch>
            <a:fillRect/>
          </a:stretch>
        </p:blipFill>
        <p:spPr>
          <a:xfrm>
            <a:off x="630034" y="1619250"/>
            <a:ext cx="3810000" cy="3619500"/>
          </a:xfrm>
          <a:prstGeom prst="rect">
            <a:avLst/>
          </a:prstGeom>
        </p:spPr>
      </p:pic>
      <p:pic>
        <p:nvPicPr>
          <p:cNvPr id="4" name="Picture 3">
            <a:extLst>
              <a:ext uri="{FF2B5EF4-FFF2-40B4-BE49-F238E27FC236}">
                <a16:creationId xmlns:a16="http://schemas.microsoft.com/office/drawing/2014/main" id="{A6430FF7-6899-654B-A23D-B223DE8742FB}"/>
              </a:ext>
            </a:extLst>
          </p:cNvPr>
          <p:cNvPicPr>
            <a:picLocks noChangeAspect="1"/>
          </p:cNvPicPr>
          <p:nvPr/>
        </p:nvPicPr>
        <p:blipFill>
          <a:blip r:embed="rId5"/>
          <a:stretch>
            <a:fillRect/>
          </a:stretch>
        </p:blipFill>
        <p:spPr>
          <a:xfrm>
            <a:off x="4703967" y="2022475"/>
            <a:ext cx="3982833" cy="2813050"/>
          </a:xfrm>
          <a:prstGeom prst="rect">
            <a:avLst/>
          </a:prstGeom>
        </p:spPr>
      </p:pic>
      <p:sp>
        <p:nvSpPr>
          <p:cNvPr id="5" name="TextBox 4">
            <a:extLst>
              <a:ext uri="{FF2B5EF4-FFF2-40B4-BE49-F238E27FC236}">
                <a16:creationId xmlns:a16="http://schemas.microsoft.com/office/drawing/2014/main" id="{23BA75A0-86B0-BA4D-8853-14271515D6A4}"/>
              </a:ext>
            </a:extLst>
          </p:cNvPr>
          <p:cNvSpPr txBox="1"/>
          <p:nvPr/>
        </p:nvSpPr>
        <p:spPr>
          <a:xfrm>
            <a:off x="6217808" y="5071030"/>
            <a:ext cx="1353960" cy="369332"/>
          </a:xfrm>
          <a:prstGeom prst="rect">
            <a:avLst/>
          </a:prstGeom>
          <a:noFill/>
        </p:spPr>
        <p:txBody>
          <a:bodyPr wrap="none" rtlCol="0">
            <a:spAutoFit/>
          </a:bodyPr>
          <a:lstStyle/>
          <a:p>
            <a:r>
              <a:rPr lang="en-US"/>
              <a:t>Dallas, Texas</a:t>
            </a:r>
          </a:p>
        </p:txBody>
      </p:sp>
      <p:pic>
        <p:nvPicPr>
          <p:cNvPr id="6" name="Audio 5">
            <a:hlinkClick r:id="" action="ppaction://media"/>
            <a:extLst>
              <a:ext uri="{FF2B5EF4-FFF2-40B4-BE49-F238E27FC236}">
                <a16:creationId xmlns:a16="http://schemas.microsoft.com/office/drawing/2014/main" id="{8877E79B-F593-7F44-B940-20B0031F8D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86597686"/>
      </p:ext>
    </p:extLst>
  </p:cSld>
  <p:clrMapOvr>
    <a:masterClrMapping/>
  </p:clrMapOvr>
  <p:transition advTm="8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Dallas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Roselawn Cemetery, Seagoville</a:t>
            </a:r>
          </a:p>
        </p:txBody>
      </p:sp>
      <p:pic>
        <p:nvPicPr>
          <p:cNvPr id="4" name="Audio 3">
            <a:hlinkClick r:id="" action="ppaction://media"/>
            <a:extLst>
              <a:ext uri="{FF2B5EF4-FFF2-40B4-BE49-F238E27FC236}">
                <a16:creationId xmlns:a16="http://schemas.microsoft.com/office/drawing/2014/main" id="{A4E8F661-69AA-A540-AA99-B37DBE714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91326877"/>
      </p:ext>
    </p:extLst>
  </p:cSld>
  <p:clrMapOvr>
    <a:masterClrMapping/>
  </p:clrMapOvr>
  <p:transition advTm="6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Roselawn Memorial Gardens</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20502"/>
            <a:ext cx="4652010" cy="5452110"/>
          </a:xfrm>
        </p:spPr>
        <p:txBody>
          <a:bodyPr>
            <a:normAutofit fontScale="85000" lnSpcReduction="20000"/>
          </a:bodyPr>
          <a:lstStyle/>
          <a:p>
            <a:r>
              <a:rPr lang="en-US" dirty="0">
                <a:solidFill>
                  <a:srgbClr val="FF0000"/>
                </a:solidFill>
              </a:rPr>
              <a:t>1100</a:t>
            </a:r>
            <a:r>
              <a:rPr lang="en-US" dirty="0"/>
              <a:t> veterans identified of </a:t>
            </a:r>
            <a:br>
              <a:rPr lang="en-US" dirty="0"/>
            </a:br>
            <a:r>
              <a:rPr lang="en-US" dirty="0"/>
              <a:t>5536 occupants</a:t>
            </a:r>
          </a:p>
          <a:p>
            <a:pPr lvl="1"/>
            <a:r>
              <a:rPr lang="en-US" dirty="0"/>
              <a:t>21% veterans</a:t>
            </a:r>
          </a:p>
          <a:p>
            <a:r>
              <a:rPr lang="en-US" dirty="0"/>
              <a:t>Conflicts: </a:t>
            </a:r>
            <a:r>
              <a:rPr lang="en-US" dirty="0">
                <a:solidFill>
                  <a:srgbClr val="1615D5"/>
                </a:solidFill>
              </a:rPr>
              <a:t>1133</a:t>
            </a:r>
          </a:p>
          <a:p>
            <a:pPr lvl="1"/>
            <a:r>
              <a:rPr lang="en-US" dirty="0"/>
              <a:t>Texas Revolution: </a:t>
            </a:r>
          </a:p>
          <a:p>
            <a:pPr lvl="1"/>
            <a:r>
              <a:rPr lang="en-US" dirty="0"/>
              <a:t>Mexican-American: </a:t>
            </a:r>
          </a:p>
          <a:p>
            <a:pPr lvl="1"/>
            <a:r>
              <a:rPr lang="en-US" dirty="0"/>
              <a:t>Civil War: </a:t>
            </a:r>
          </a:p>
          <a:p>
            <a:pPr lvl="1"/>
            <a:r>
              <a:rPr lang="en-US" dirty="0"/>
              <a:t>Indian Wars:</a:t>
            </a:r>
          </a:p>
          <a:p>
            <a:pPr lvl="1"/>
            <a:r>
              <a:rPr lang="en-US" dirty="0"/>
              <a:t>Spanish-American: </a:t>
            </a:r>
          </a:p>
          <a:p>
            <a:pPr lvl="1"/>
            <a:r>
              <a:rPr lang="en-US" dirty="0"/>
              <a:t>WW I: </a:t>
            </a:r>
            <a:r>
              <a:rPr lang="en-US" dirty="0">
                <a:solidFill>
                  <a:srgbClr val="1615D5"/>
                </a:solidFill>
              </a:rPr>
              <a:t>23</a:t>
            </a:r>
          </a:p>
          <a:p>
            <a:pPr lvl="1"/>
            <a:r>
              <a:rPr lang="en-US" dirty="0"/>
              <a:t>WW II: </a:t>
            </a:r>
            <a:r>
              <a:rPr lang="en-US" dirty="0">
                <a:solidFill>
                  <a:srgbClr val="1615D5"/>
                </a:solidFill>
              </a:rPr>
              <a:t>596</a:t>
            </a:r>
          </a:p>
          <a:p>
            <a:pPr lvl="1"/>
            <a:r>
              <a:rPr lang="en-US" dirty="0"/>
              <a:t>Korea: </a:t>
            </a:r>
            <a:r>
              <a:rPr lang="en-US" dirty="0">
                <a:solidFill>
                  <a:srgbClr val="1615D5"/>
                </a:solidFill>
              </a:rPr>
              <a:t>201</a:t>
            </a:r>
          </a:p>
          <a:p>
            <a:pPr lvl="1"/>
            <a:r>
              <a:rPr lang="en-US" dirty="0"/>
              <a:t>Vietnam: </a:t>
            </a:r>
            <a:r>
              <a:rPr lang="en-US" dirty="0">
                <a:solidFill>
                  <a:srgbClr val="1615D5"/>
                </a:solidFill>
              </a:rPr>
              <a:t>153</a:t>
            </a:r>
          </a:p>
          <a:p>
            <a:pPr lvl="1"/>
            <a:r>
              <a:rPr lang="en-US" dirty="0"/>
              <a:t>War on Terror: </a:t>
            </a:r>
            <a:r>
              <a:rPr lang="en-US" dirty="0">
                <a:solidFill>
                  <a:srgbClr val="1615D5"/>
                </a:solidFill>
              </a:rPr>
              <a:t>1</a:t>
            </a:r>
          </a:p>
          <a:p>
            <a:pPr lvl="1"/>
            <a:r>
              <a:rPr lang="en-US" dirty="0"/>
              <a:t>Peace time or Unknown: </a:t>
            </a:r>
            <a:r>
              <a:rPr lang="en-US" dirty="0">
                <a:solidFill>
                  <a:srgbClr val="1615D5"/>
                </a:solidFill>
              </a:rPr>
              <a:t>159</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417638"/>
            <a:ext cx="4347210" cy="4525963"/>
          </a:xfrm>
        </p:spPr>
        <p:txBody>
          <a:bodyPr>
            <a:normAutofit fontScale="85000" lnSpcReduction="20000"/>
          </a:bodyPr>
          <a:lstStyle/>
          <a:p>
            <a:r>
              <a:rPr lang="en-US" dirty="0"/>
              <a:t>Address</a:t>
            </a:r>
          </a:p>
          <a:p>
            <a:pPr lvl="1"/>
            <a:r>
              <a:rPr lang="en-US" dirty="0"/>
              <a:t>1000 S US 175 Frontage Rd.</a:t>
            </a:r>
          </a:p>
          <a:p>
            <a:pPr lvl="1"/>
            <a:r>
              <a:rPr lang="en-US" dirty="0"/>
              <a:t>Seagoville, Texas  75159</a:t>
            </a:r>
          </a:p>
        </p:txBody>
      </p:sp>
      <p:pic>
        <p:nvPicPr>
          <p:cNvPr id="12" name="Picture 11" descr="Map&#10;&#10;Description automatically generated">
            <a:extLst>
              <a:ext uri="{FF2B5EF4-FFF2-40B4-BE49-F238E27FC236}">
                <a16:creationId xmlns:a16="http://schemas.microsoft.com/office/drawing/2014/main" id="{51CCE6B1-AF3A-9344-9514-9266D37F75F2}"/>
              </a:ext>
            </a:extLst>
          </p:cNvPr>
          <p:cNvPicPr>
            <a:picLocks noChangeAspect="1"/>
          </p:cNvPicPr>
          <p:nvPr/>
        </p:nvPicPr>
        <p:blipFill>
          <a:blip r:embed="rId5"/>
          <a:stretch>
            <a:fillRect/>
          </a:stretch>
        </p:blipFill>
        <p:spPr>
          <a:xfrm>
            <a:off x="4345800" y="2491239"/>
            <a:ext cx="4649610" cy="2830754"/>
          </a:xfrm>
          <a:prstGeom prst="rect">
            <a:avLst/>
          </a:prstGeom>
        </p:spPr>
      </p:pic>
      <p:sp>
        <p:nvSpPr>
          <p:cNvPr id="13" name="TextBox 12">
            <a:extLst>
              <a:ext uri="{FF2B5EF4-FFF2-40B4-BE49-F238E27FC236}">
                <a16:creationId xmlns:a16="http://schemas.microsoft.com/office/drawing/2014/main" id="{ADACC6C8-DB24-D14E-AD42-182AF5BA94E8}"/>
              </a:ext>
            </a:extLst>
          </p:cNvPr>
          <p:cNvSpPr txBox="1"/>
          <p:nvPr/>
        </p:nvSpPr>
        <p:spPr>
          <a:xfrm>
            <a:off x="5018229" y="5537498"/>
            <a:ext cx="3304751" cy="1200329"/>
          </a:xfrm>
          <a:prstGeom prst="rect">
            <a:avLst/>
          </a:prstGeom>
          <a:noFill/>
        </p:spPr>
        <p:txBody>
          <a:bodyPr wrap="none" rtlCol="0">
            <a:spAutoFit/>
          </a:bodyPr>
          <a:lstStyle/>
          <a:p>
            <a:r>
              <a:rPr lang="en-US" sz="2400" dirty="0">
                <a:solidFill>
                  <a:srgbClr val="FF0000"/>
                </a:solidFill>
              </a:rPr>
              <a:t>Adoption cost: $11,330 +</a:t>
            </a:r>
            <a:br>
              <a:rPr lang="en-US" sz="2400" dirty="0">
                <a:solidFill>
                  <a:srgbClr val="FF0000"/>
                </a:solidFill>
              </a:rPr>
            </a:br>
            <a:r>
              <a:rPr lang="en-US" sz="2400" dirty="0">
                <a:solidFill>
                  <a:srgbClr val="FF0000"/>
                </a:solidFill>
              </a:rPr>
              <a:t>$550.00 for QR codes =</a:t>
            </a:r>
            <a:br>
              <a:rPr lang="en-US" sz="2400" dirty="0">
                <a:solidFill>
                  <a:srgbClr val="FF0000"/>
                </a:solidFill>
              </a:rPr>
            </a:br>
            <a:r>
              <a:rPr lang="en-US" sz="2400" dirty="0">
                <a:solidFill>
                  <a:srgbClr val="1615D5"/>
                </a:solidFill>
              </a:rPr>
              <a:t>$11,880 + panels</a:t>
            </a:r>
          </a:p>
        </p:txBody>
      </p:sp>
      <p:pic>
        <p:nvPicPr>
          <p:cNvPr id="5" name="Audio 4">
            <a:hlinkClick r:id="" action="ppaction://media"/>
            <a:extLst>
              <a:ext uri="{FF2B5EF4-FFF2-40B4-BE49-F238E27FC236}">
                <a16:creationId xmlns:a16="http://schemas.microsoft.com/office/drawing/2014/main" id="{B63B9E3A-D497-5648-B9EC-6A8420223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29899651"/>
      </p:ext>
    </p:extLst>
  </p:cSld>
  <p:clrMapOvr>
    <a:masterClrMapping/>
  </p:clrMapOvr>
  <p:transition advTm="73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in a field&#10;&#10;Description automatically generated with low confidence">
            <a:extLst>
              <a:ext uri="{FF2B5EF4-FFF2-40B4-BE49-F238E27FC236}">
                <a16:creationId xmlns:a16="http://schemas.microsoft.com/office/drawing/2014/main" id="{0BE66FBD-D5D3-2849-88F7-2F10C29D4E84}"/>
              </a:ext>
            </a:extLst>
          </p:cNvPr>
          <p:cNvPicPr>
            <a:picLocks noGrp="1" noChangeAspect="1"/>
          </p:cNvPicPr>
          <p:nvPr>
            <p:ph sz="half" idx="1"/>
          </p:nvPr>
        </p:nvPicPr>
        <p:blipFill>
          <a:blip r:embed="rId4"/>
          <a:stretch>
            <a:fillRect/>
          </a:stretch>
        </p:blipFill>
        <p:spPr>
          <a:xfrm>
            <a:off x="405765" y="4229954"/>
            <a:ext cx="3286760" cy="2465070"/>
          </a:xfrm>
        </p:spPr>
      </p:pic>
      <p:pic>
        <p:nvPicPr>
          <p:cNvPr id="8" name="Content Placeholder 7" descr="A picture containing grass, sky, outdoor, tree&#10;&#10;Description automatically generated">
            <a:extLst>
              <a:ext uri="{FF2B5EF4-FFF2-40B4-BE49-F238E27FC236}">
                <a16:creationId xmlns:a16="http://schemas.microsoft.com/office/drawing/2014/main" id="{50B025C5-F89C-BD48-A38C-762397F88ABD}"/>
              </a:ext>
            </a:extLst>
          </p:cNvPr>
          <p:cNvPicPr>
            <a:picLocks noGrp="1" noChangeAspect="1"/>
          </p:cNvPicPr>
          <p:nvPr>
            <p:ph sz="half" idx="2"/>
          </p:nvPr>
        </p:nvPicPr>
        <p:blipFill>
          <a:blip r:embed="rId5"/>
          <a:stretch>
            <a:fillRect/>
          </a:stretch>
        </p:blipFill>
        <p:spPr>
          <a:xfrm>
            <a:off x="653950" y="1311819"/>
            <a:ext cx="2918460" cy="2998671"/>
          </a:xfrm>
        </p:spPr>
      </p:pic>
      <p:pic>
        <p:nvPicPr>
          <p:cNvPr id="10" name="Picture 9" descr="A group of people in a park&#10;&#10;Description automatically generated with medium confidence">
            <a:extLst>
              <a:ext uri="{FF2B5EF4-FFF2-40B4-BE49-F238E27FC236}">
                <a16:creationId xmlns:a16="http://schemas.microsoft.com/office/drawing/2014/main" id="{AC552331-3761-BC42-82C1-59CFF5992E1C}"/>
              </a:ext>
            </a:extLst>
          </p:cNvPr>
          <p:cNvPicPr>
            <a:picLocks noChangeAspect="1"/>
          </p:cNvPicPr>
          <p:nvPr/>
        </p:nvPicPr>
        <p:blipFill>
          <a:blip r:embed="rId6"/>
          <a:stretch>
            <a:fillRect/>
          </a:stretch>
        </p:blipFill>
        <p:spPr>
          <a:xfrm>
            <a:off x="3692525" y="3724978"/>
            <a:ext cx="3286760" cy="2465070"/>
          </a:xfrm>
          <a:prstGeom prst="rect">
            <a:avLst/>
          </a:prstGeom>
        </p:spPr>
      </p:pic>
      <p:pic>
        <p:nvPicPr>
          <p:cNvPr id="12" name="Picture 11" descr="A picture containing text, grass, tree, outdoor&#10;&#10;Description automatically generated">
            <a:extLst>
              <a:ext uri="{FF2B5EF4-FFF2-40B4-BE49-F238E27FC236}">
                <a16:creationId xmlns:a16="http://schemas.microsoft.com/office/drawing/2014/main" id="{AC1DDE29-23FD-8A40-96FD-71C02636BE38}"/>
              </a:ext>
            </a:extLst>
          </p:cNvPr>
          <p:cNvPicPr>
            <a:picLocks noChangeAspect="1"/>
          </p:cNvPicPr>
          <p:nvPr/>
        </p:nvPicPr>
        <p:blipFill>
          <a:blip r:embed="rId7"/>
          <a:stretch>
            <a:fillRect/>
          </a:stretch>
        </p:blipFill>
        <p:spPr>
          <a:xfrm>
            <a:off x="2834454" y="695565"/>
            <a:ext cx="3894771" cy="2054510"/>
          </a:xfrm>
          <a:prstGeom prst="rect">
            <a:avLst/>
          </a:prstGeom>
        </p:spPr>
      </p:pic>
      <p:pic>
        <p:nvPicPr>
          <p:cNvPr id="14" name="Picture 13" descr="A picture containing tree, outdoor, stone, concrete&#10;&#10;Description automatically generated">
            <a:extLst>
              <a:ext uri="{FF2B5EF4-FFF2-40B4-BE49-F238E27FC236}">
                <a16:creationId xmlns:a16="http://schemas.microsoft.com/office/drawing/2014/main" id="{9B76DA58-66FE-9546-953B-268ADAE738A7}"/>
              </a:ext>
            </a:extLst>
          </p:cNvPr>
          <p:cNvPicPr>
            <a:picLocks noChangeAspect="1"/>
          </p:cNvPicPr>
          <p:nvPr/>
        </p:nvPicPr>
        <p:blipFill>
          <a:blip r:embed="rId8"/>
          <a:stretch>
            <a:fillRect/>
          </a:stretch>
        </p:blipFill>
        <p:spPr>
          <a:xfrm rot="5400000">
            <a:off x="6186807" y="2571149"/>
            <a:ext cx="3108960" cy="2331720"/>
          </a:xfrm>
          <a:prstGeom prst="rect">
            <a:avLst/>
          </a:prstGeom>
        </p:spPr>
      </p:pic>
      <p:sp>
        <p:nvSpPr>
          <p:cNvPr id="15" name="TextBox 14">
            <a:extLst>
              <a:ext uri="{FF2B5EF4-FFF2-40B4-BE49-F238E27FC236}">
                <a16:creationId xmlns:a16="http://schemas.microsoft.com/office/drawing/2014/main" id="{6EA4880A-B331-6848-81FE-8A68503E8759}"/>
              </a:ext>
            </a:extLst>
          </p:cNvPr>
          <p:cNvSpPr txBox="1"/>
          <p:nvPr/>
        </p:nvSpPr>
        <p:spPr>
          <a:xfrm>
            <a:off x="7069423" y="695565"/>
            <a:ext cx="1497526" cy="369332"/>
          </a:xfrm>
          <a:prstGeom prst="rect">
            <a:avLst/>
          </a:prstGeom>
          <a:noFill/>
        </p:spPr>
        <p:txBody>
          <a:bodyPr wrap="none" rtlCol="0">
            <a:spAutoFit/>
          </a:bodyPr>
          <a:lstStyle/>
          <a:p>
            <a:r>
              <a:rPr lang="en-US" dirty="0"/>
              <a:t>Summer 2021</a:t>
            </a:r>
          </a:p>
        </p:txBody>
      </p:sp>
      <p:pic>
        <p:nvPicPr>
          <p:cNvPr id="2" name="Audio 1">
            <a:hlinkClick r:id="" action="ppaction://media"/>
            <a:extLst>
              <a:ext uri="{FF2B5EF4-FFF2-40B4-BE49-F238E27FC236}">
                <a16:creationId xmlns:a16="http://schemas.microsoft.com/office/drawing/2014/main" id="{B2BD91CE-5C4E-5740-A6F6-D358143166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1231308"/>
      </p:ext>
    </p:extLst>
  </p:cSld>
  <p:clrMapOvr>
    <a:masterClrMapping/>
  </p:clrMapOvr>
  <p:transition advTm="32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Dallas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Lee Cemetery, Seagoville</a:t>
            </a:r>
          </a:p>
        </p:txBody>
      </p:sp>
      <p:pic>
        <p:nvPicPr>
          <p:cNvPr id="4" name="Audio 3">
            <a:hlinkClick r:id="" action="ppaction://media"/>
            <a:extLst>
              <a:ext uri="{FF2B5EF4-FFF2-40B4-BE49-F238E27FC236}">
                <a16:creationId xmlns:a16="http://schemas.microsoft.com/office/drawing/2014/main" id="{4645D7F1-0444-A448-9EAE-872DB0542A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5485081"/>
      </p:ext>
    </p:extLst>
  </p:cSld>
  <p:clrMapOvr>
    <a:masterClrMapping/>
  </p:clrMapOvr>
  <p:transition advTm="11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a:xfrm>
            <a:off x="457200" y="274638"/>
            <a:ext cx="8229600" cy="1045864"/>
          </a:xfrm>
        </p:spPr>
        <p:txBody>
          <a:bodyPr/>
          <a:lstStyle/>
          <a:p>
            <a:r>
              <a:rPr lang="en-US" dirty="0">
                <a:solidFill>
                  <a:srgbClr val="1615D5"/>
                </a:solidFill>
              </a:rPr>
              <a:t>Lee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20502"/>
            <a:ext cx="4652010" cy="5452110"/>
          </a:xfrm>
        </p:spPr>
        <p:txBody>
          <a:bodyPr>
            <a:normAutofit fontScale="85000" lnSpcReduction="20000"/>
          </a:bodyPr>
          <a:lstStyle/>
          <a:p>
            <a:r>
              <a:rPr lang="en-US" dirty="0">
                <a:solidFill>
                  <a:srgbClr val="FF0000"/>
                </a:solidFill>
              </a:rPr>
              <a:t>101</a:t>
            </a:r>
            <a:r>
              <a:rPr lang="en-US" dirty="0"/>
              <a:t> veterans identified of </a:t>
            </a:r>
            <a:br>
              <a:rPr lang="en-US" dirty="0"/>
            </a:br>
            <a:r>
              <a:rPr lang="en-US" dirty="0"/>
              <a:t>1549 occupants</a:t>
            </a:r>
          </a:p>
          <a:p>
            <a:pPr lvl="1"/>
            <a:r>
              <a:rPr lang="en-US" dirty="0"/>
              <a:t>6% veterans</a:t>
            </a:r>
          </a:p>
          <a:p>
            <a:r>
              <a:rPr lang="en-US" dirty="0"/>
              <a:t>Conflicts: </a:t>
            </a:r>
            <a:r>
              <a:rPr lang="en-US" dirty="0">
                <a:solidFill>
                  <a:srgbClr val="1615D5"/>
                </a:solidFill>
              </a:rPr>
              <a:t>103</a:t>
            </a:r>
          </a:p>
          <a:p>
            <a:pPr lvl="1"/>
            <a:r>
              <a:rPr lang="en-US" dirty="0"/>
              <a:t>Texas Revolution: </a:t>
            </a:r>
          </a:p>
          <a:p>
            <a:pPr lvl="1"/>
            <a:r>
              <a:rPr lang="en-US" dirty="0"/>
              <a:t>Mexican-American: </a:t>
            </a:r>
          </a:p>
          <a:p>
            <a:pPr lvl="1"/>
            <a:r>
              <a:rPr lang="en-US" dirty="0"/>
              <a:t>Civil War: </a:t>
            </a:r>
            <a:r>
              <a:rPr lang="en-US" dirty="0">
                <a:solidFill>
                  <a:srgbClr val="1615D5"/>
                </a:solidFill>
              </a:rPr>
              <a:t>2</a:t>
            </a:r>
          </a:p>
          <a:p>
            <a:pPr lvl="1"/>
            <a:r>
              <a:rPr lang="en-US" dirty="0"/>
              <a:t>Indian Wars:</a:t>
            </a:r>
          </a:p>
          <a:p>
            <a:pPr lvl="1"/>
            <a:r>
              <a:rPr lang="en-US" dirty="0"/>
              <a:t>Spanish-American: </a:t>
            </a:r>
          </a:p>
          <a:p>
            <a:pPr lvl="1"/>
            <a:r>
              <a:rPr lang="en-US" dirty="0"/>
              <a:t>WW I: </a:t>
            </a:r>
            <a:r>
              <a:rPr lang="en-US" dirty="0">
                <a:solidFill>
                  <a:srgbClr val="1615D5"/>
                </a:solidFill>
              </a:rPr>
              <a:t>19</a:t>
            </a:r>
          </a:p>
          <a:p>
            <a:pPr lvl="1"/>
            <a:r>
              <a:rPr lang="en-US" dirty="0"/>
              <a:t>WW II: </a:t>
            </a:r>
            <a:r>
              <a:rPr lang="en-US" dirty="0">
                <a:solidFill>
                  <a:srgbClr val="1615D5"/>
                </a:solidFill>
              </a:rPr>
              <a:t>52</a:t>
            </a:r>
          </a:p>
          <a:p>
            <a:pPr lvl="1"/>
            <a:r>
              <a:rPr lang="en-US" dirty="0"/>
              <a:t>Korea: </a:t>
            </a:r>
            <a:r>
              <a:rPr lang="en-US" dirty="0">
                <a:solidFill>
                  <a:srgbClr val="1615D5"/>
                </a:solidFill>
              </a:rPr>
              <a:t>9</a:t>
            </a:r>
          </a:p>
          <a:p>
            <a:pPr lvl="1"/>
            <a:r>
              <a:rPr lang="en-US" dirty="0"/>
              <a:t>Vietnam: </a:t>
            </a:r>
            <a:r>
              <a:rPr lang="en-US" dirty="0">
                <a:solidFill>
                  <a:srgbClr val="1615D5"/>
                </a:solidFill>
              </a:rPr>
              <a:t>6</a:t>
            </a:r>
          </a:p>
          <a:p>
            <a:pPr lvl="1"/>
            <a:r>
              <a:rPr lang="en-US" dirty="0"/>
              <a:t>War on Terror: </a:t>
            </a:r>
            <a:endParaRPr lang="en-US" dirty="0">
              <a:solidFill>
                <a:srgbClr val="1615D5"/>
              </a:solidFill>
            </a:endParaRPr>
          </a:p>
          <a:p>
            <a:pPr lvl="1"/>
            <a:r>
              <a:rPr lang="en-US" dirty="0"/>
              <a:t>Peace time or Unknown</a:t>
            </a:r>
            <a:r>
              <a:rPr lang="en-US"/>
              <a:t>: </a:t>
            </a:r>
            <a:r>
              <a:rPr lang="en-US">
                <a:solidFill>
                  <a:srgbClr val="1615D5"/>
                </a:solidFill>
              </a:rPr>
              <a:t>15</a:t>
            </a:r>
            <a:endParaRPr lang="en-US" dirty="0">
              <a:solidFill>
                <a:srgbClr val="1615D5"/>
              </a:solidFill>
            </a:endParaRP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1"/>
            <a:ext cx="4347210" cy="1223010"/>
          </a:xfrm>
        </p:spPr>
        <p:txBody>
          <a:bodyPr>
            <a:normAutofit fontScale="85000" lnSpcReduction="20000"/>
          </a:bodyPr>
          <a:lstStyle/>
          <a:p>
            <a:r>
              <a:rPr lang="en-US" dirty="0"/>
              <a:t>Address</a:t>
            </a:r>
          </a:p>
          <a:p>
            <a:pPr lvl="1"/>
            <a:r>
              <a:rPr lang="en-US" dirty="0"/>
              <a:t>1706 Seagoville Rd</a:t>
            </a:r>
          </a:p>
          <a:p>
            <a:pPr lvl="1"/>
            <a:r>
              <a:rPr lang="en-US" dirty="0"/>
              <a:t>Seagoville, Texas  75159</a:t>
            </a:r>
          </a:p>
        </p:txBody>
      </p:sp>
      <p:sp>
        <p:nvSpPr>
          <p:cNvPr id="13" name="TextBox 12">
            <a:extLst>
              <a:ext uri="{FF2B5EF4-FFF2-40B4-BE49-F238E27FC236}">
                <a16:creationId xmlns:a16="http://schemas.microsoft.com/office/drawing/2014/main" id="{ADACC6C8-DB24-D14E-AD42-182AF5BA94E8}"/>
              </a:ext>
            </a:extLst>
          </p:cNvPr>
          <p:cNvSpPr txBox="1"/>
          <p:nvPr/>
        </p:nvSpPr>
        <p:spPr>
          <a:xfrm>
            <a:off x="5109210" y="5589675"/>
            <a:ext cx="3072316" cy="1200329"/>
          </a:xfrm>
          <a:prstGeom prst="rect">
            <a:avLst/>
          </a:prstGeom>
          <a:noFill/>
        </p:spPr>
        <p:txBody>
          <a:bodyPr wrap="none" rtlCol="0">
            <a:spAutoFit/>
          </a:bodyPr>
          <a:lstStyle/>
          <a:p>
            <a:r>
              <a:rPr lang="en-US" sz="2400" dirty="0">
                <a:solidFill>
                  <a:srgbClr val="FF0000"/>
                </a:solidFill>
              </a:rPr>
              <a:t>Adoption cost: $1010 +</a:t>
            </a:r>
            <a:br>
              <a:rPr lang="en-US" sz="2400" dirty="0">
                <a:solidFill>
                  <a:srgbClr val="FF0000"/>
                </a:solidFill>
              </a:rPr>
            </a:br>
            <a:r>
              <a:rPr lang="en-US" sz="2400" dirty="0">
                <a:solidFill>
                  <a:srgbClr val="FF0000"/>
                </a:solidFill>
              </a:rPr>
              <a:t>$50.50 for QR codes =</a:t>
            </a:r>
            <a:br>
              <a:rPr lang="en-US" sz="2400" dirty="0">
                <a:solidFill>
                  <a:srgbClr val="FF0000"/>
                </a:solidFill>
              </a:rPr>
            </a:br>
            <a:r>
              <a:rPr lang="en-US" sz="2400" dirty="0">
                <a:solidFill>
                  <a:srgbClr val="1615D5"/>
                </a:solidFill>
              </a:rPr>
              <a:t>$1060.50 + panels</a:t>
            </a:r>
          </a:p>
        </p:txBody>
      </p:sp>
      <p:pic>
        <p:nvPicPr>
          <p:cNvPr id="6" name="Picture 5">
            <a:extLst>
              <a:ext uri="{FF2B5EF4-FFF2-40B4-BE49-F238E27FC236}">
                <a16:creationId xmlns:a16="http://schemas.microsoft.com/office/drawing/2014/main" id="{4BC0F915-9270-ED4F-8B7A-6FAC4CB721DE}"/>
              </a:ext>
            </a:extLst>
          </p:cNvPr>
          <p:cNvPicPr>
            <a:picLocks noChangeAspect="1"/>
          </p:cNvPicPr>
          <p:nvPr/>
        </p:nvPicPr>
        <p:blipFill>
          <a:blip r:embed="rId5"/>
          <a:stretch>
            <a:fillRect/>
          </a:stretch>
        </p:blipFill>
        <p:spPr>
          <a:xfrm>
            <a:off x="4475736" y="2729630"/>
            <a:ext cx="4134420" cy="2807868"/>
          </a:xfrm>
          <a:prstGeom prst="rect">
            <a:avLst/>
          </a:prstGeom>
        </p:spPr>
      </p:pic>
      <p:pic>
        <p:nvPicPr>
          <p:cNvPr id="5" name="Audio 4">
            <a:hlinkClick r:id="" action="ppaction://media"/>
            <a:extLst>
              <a:ext uri="{FF2B5EF4-FFF2-40B4-BE49-F238E27FC236}">
                <a16:creationId xmlns:a16="http://schemas.microsoft.com/office/drawing/2014/main" id="{F15D5FCC-F145-1E41-A919-B12520A7CF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8416335"/>
      </p:ext>
    </p:extLst>
  </p:cSld>
  <p:clrMapOvr>
    <a:masterClrMapping/>
  </p:clrMapOvr>
  <p:transition advTm="1167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EA4880A-B331-6848-81FE-8A68503E8759}"/>
              </a:ext>
            </a:extLst>
          </p:cNvPr>
          <p:cNvSpPr txBox="1"/>
          <p:nvPr/>
        </p:nvSpPr>
        <p:spPr>
          <a:xfrm>
            <a:off x="1643284" y="5493941"/>
            <a:ext cx="1497526" cy="369332"/>
          </a:xfrm>
          <a:prstGeom prst="rect">
            <a:avLst/>
          </a:prstGeom>
          <a:noFill/>
        </p:spPr>
        <p:txBody>
          <a:bodyPr wrap="none" rtlCol="0">
            <a:spAutoFit/>
          </a:bodyPr>
          <a:lstStyle/>
          <a:p>
            <a:r>
              <a:rPr lang="en-US" dirty="0"/>
              <a:t>Summer 2021</a:t>
            </a:r>
          </a:p>
        </p:txBody>
      </p:sp>
      <p:pic>
        <p:nvPicPr>
          <p:cNvPr id="13" name="Content Placeholder 12">
            <a:extLst>
              <a:ext uri="{FF2B5EF4-FFF2-40B4-BE49-F238E27FC236}">
                <a16:creationId xmlns:a16="http://schemas.microsoft.com/office/drawing/2014/main" id="{02F3C3CC-166A-ED48-AC91-57F1616641D2}"/>
              </a:ext>
            </a:extLst>
          </p:cNvPr>
          <p:cNvPicPr>
            <a:picLocks noGrp="1" noChangeAspect="1"/>
          </p:cNvPicPr>
          <p:nvPr>
            <p:ph sz="half" idx="2"/>
          </p:nvPr>
        </p:nvPicPr>
        <p:blipFill>
          <a:blip r:embed="rId4"/>
          <a:stretch>
            <a:fillRect/>
          </a:stretch>
        </p:blipFill>
        <p:spPr>
          <a:xfrm>
            <a:off x="4846558" y="742950"/>
            <a:ext cx="3840242" cy="5120323"/>
          </a:xfrm>
        </p:spPr>
      </p:pic>
      <p:pic>
        <p:nvPicPr>
          <p:cNvPr id="9" name="Content Placeholder 8">
            <a:extLst>
              <a:ext uri="{FF2B5EF4-FFF2-40B4-BE49-F238E27FC236}">
                <a16:creationId xmlns:a16="http://schemas.microsoft.com/office/drawing/2014/main" id="{2007AFEA-846C-FA42-B7A5-0467528BB58A}"/>
              </a:ext>
            </a:extLst>
          </p:cNvPr>
          <p:cNvPicPr>
            <a:picLocks noGrp="1" noChangeAspect="1"/>
          </p:cNvPicPr>
          <p:nvPr>
            <p:ph sz="half" idx="1"/>
          </p:nvPr>
        </p:nvPicPr>
        <p:blipFill>
          <a:blip r:embed="rId5"/>
          <a:stretch>
            <a:fillRect/>
          </a:stretch>
        </p:blipFill>
        <p:spPr>
          <a:xfrm>
            <a:off x="457200" y="1960761"/>
            <a:ext cx="4038600" cy="2936477"/>
          </a:xfrm>
        </p:spPr>
      </p:pic>
      <p:pic>
        <p:nvPicPr>
          <p:cNvPr id="4" name="Audio 3">
            <a:hlinkClick r:id="" action="ppaction://media"/>
            <a:extLst>
              <a:ext uri="{FF2B5EF4-FFF2-40B4-BE49-F238E27FC236}">
                <a16:creationId xmlns:a16="http://schemas.microsoft.com/office/drawing/2014/main" id="{8612967B-43E1-4045-BD5B-C2C995381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06222031"/>
      </p:ext>
    </p:extLst>
  </p:cSld>
  <p:clrMapOvr>
    <a:masterClrMapping/>
  </p:clrMapOvr>
  <p:transition advTm="37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4013-7F91-9540-B8F1-C655C5E2069B}"/>
              </a:ext>
            </a:extLst>
          </p:cNvPr>
          <p:cNvSpPr>
            <a:spLocks noGrp="1"/>
          </p:cNvSpPr>
          <p:nvPr>
            <p:ph type="title"/>
          </p:nvPr>
        </p:nvSpPr>
        <p:spPr/>
        <p:txBody>
          <a:bodyPr>
            <a:normAutofit fontScale="90000"/>
          </a:bodyPr>
          <a:lstStyle/>
          <a:p>
            <a:r>
              <a:rPr lang="en-US" dirty="0"/>
              <a:t>Official State Flag</a:t>
            </a:r>
            <a:br>
              <a:rPr lang="en-US" dirty="0"/>
            </a:br>
            <a:r>
              <a:rPr lang="en-US" sz="2700" dirty="0"/>
              <a:t>(1933 to present)</a:t>
            </a:r>
            <a:endParaRPr lang="en-US" dirty="0"/>
          </a:p>
        </p:txBody>
      </p:sp>
      <p:pic>
        <p:nvPicPr>
          <p:cNvPr id="5" name="Content Placeholder 3">
            <a:extLst>
              <a:ext uri="{FF2B5EF4-FFF2-40B4-BE49-F238E27FC236}">
                <a16:creationId xmlns:a16="http://schemas.microsoft.com/office/drawing/2014/main" id="{973C8190-8086-3B45-A8FE-7307FC801864}"/>
              </a:ext>
            </a:extLst>
          </p:cNvPr>
          <p:cNvPicPr>
            <a:picLocks noGrp="1" noChangeAspect="1"/>
          </p:cNvPicPr>
          <p:nvPr>
            <p:ph idx="1"/>
          </p:nvPr>
        </p:nvPicPr>
        <p:blipFill>
          <a:blip r:embed="rId4"/>
          <a:stretch>
            <a:fillRect/>
          </a:stretch>
        </p:blipFill>
        <p:spPr>
          <a:xfrm>
            <a:off x="1262063" y="1722037"/>
            <a:ext cx="6642382" cy="4423930"/>
          </a:xfrm>
        </p:spPr>
      </p:pic>
      <p:pic>
        <p:nvPicPr>
          <p:cNvPr id="3" name="Audio 2">
            <a:hlinkClick r:id="" action="ppaction://media"/>
            <a:extLst>
              <a:ext uri="{FF2B5EF4-FFF2-40B4-BE49-F238E27FC236}">
                <a16:creationId xmlns:a16="http://schemas.microsoft.com/office/drawing/2014/main" id="{126674A0-FB19-3C4B-8A83-A7E2903BC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7440621"/>
      </p:ext>
    </p:extLst>
  </p:cSld>
  <p:clrMapOvr>
    <a:masterClrMapping/>
  </p:clrMapOvr>
  <p:transition advTm="344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04A0-FA92-204B-90FC-DA9EDA424A8B}"/>
              </a:ext>
            </a:extLst>
          </p:cNvPr>
          <p:cNvSpPr>
            <a:spLocks noGrp="1"/>
          </p:cNvSpPr>
          <p:nvPr>
            <p:ph type="title"/>
          </p:nvPr>
        </p:nvSpPr>
        <p:spPr/>
        <p:txBody>
          <a:bodyPr/>
          <a:lstStyle/>
          <a:p>
            <a:r>
              <a:rPr lang="en-US"/>
              <a:t>Denton County</a:t>
            </a:r>
          </a:p>
        </p:txBody>
      </p:sp>
      <p:pic>
        <p:nvPicPr>
          <p:cNvPr id="3" name="Picture 2">
            <a:extLst>
              <a:ext uri="{FF2B5EF4-FFF2-40B4-BE49-F238E27FC236}">
                <a16:creationId xmlns:a16="http://schemas.microsoft.com/office/drawing/2014/main" id="{4CD4BCB9-0432-5343-AAC7-F8F515E3B679}"/>
              </a:ext>
            </a:extLst>
          </p:cNvPr>
          <p:cNvPicPr>
            <a:picLocks noChangeAspect="1"/>
          </p:cNvPicPr>
          <p:nvPr/>
        </p:nvPicPr>
        <p:blipFill>
          <a:blip r:embed="rId4"/>
          <a:stretch>
            <a:fillRect/>
          </a:stretch>
        </p:blipFill>
        <p:spPr>
          <a:xfrm>
            <a:off x="762000" y="1619250"/>
            <a:ext cx="3810000" cy="3619500"/>
          </a:xfrm>
          <a:prstGeom prst="rect">
            <a:avLst/>
          </a:prstGeom>
        </p:spPr>
      </p:pic>
      <p:pic>
        <p:nvPicPr>
          <p:cNvPr id="6" name="Picture 5">
            <a:extLst>
              <a:ext uri="{FF2B5EF4-FFF2-40B4-BE49-F238E27FC236}">
                <a16:creationId xmlns:a16="http://schemas.microsoft.com/office/drawing/2014/main" id="{09EEBF50-99B1-EA42-8B6C-09568339CF0B}"/>
              </a:ext>
            </a:extLst>
          </p:cNvPr>
          <p:cNvPicPr>
            <a:picLocks noChangeAspect="1"/>
          </p:cNvPicPr>
          <p:nvPr/>
        </p:nvPicPr>
        <p:blipFill>
          <a:blip r:embed="rId5"/>
          <a:stretch>
            <a:fillRect/>
          </a:stretch>
        </p:blipFill>
        <p:spPr>
          <a:xfrm>
            <a:off x="5158730" y="1660261"/>
            <a:ext cx="3528070" cy="3537478"/>
          </a:xfrm>
          <a:prstGeom prst="rect">
            <a:avLst/>
          </a:prstGeom>
        </p:spPr>
      </p:pic>
      <p:sp>
        <p:nvSpPr>
          <p:cNvPr id="7" name="TextBox 6">
            <a:extLst>
              <a:ext uri="{FF2B5EF4-FFF2-40B4-BE49-F238E27FC236}">
                <a16:creationId xmlns:a16="http://schemas.microsoft.com/office/drawing/2014/main" id="{4E5AB2DF-DF01-E24E-A047-D205B4D456D7}"/>
              </a:ext>
            </a:extLst>
          </p:cNvPr>
          <p:cNvSpPr txBox="1"/>
          <p:nvPr/>
        </p:nvSpPr>
        <p:spPr>
          <a:xfrm>
            <a:off x="6177433" y="5440362"/>
            <a:ext cx="1490664" cy="369332"/>
          </a:xfrm>
          <a:prstGeom prst="rect">
            <a:avLst/>
          </a:prstGeom>
          <a:noFill/>
        </p:spPr>
        <p:txBody>
          <a:bodyPr wrap="none" rtlCol="0">
            <a:spAutoFit/>
          </a:bodyPr>
          <a:lstStyle/>
          <a:p>
            <a:r>
              <a:rPr lang="en-US"/>
              <a:t>Denton, Texas</a:t>
            </a:r>
          </a:p>
        </p:txBody>
      </p:sp>
      <p:pic>
        <p:nvPicPr>
          <p:cNvPr id="4" name="Audio 3">
            <a:hlinkClick r:id="" action="ppaction://media"/>
            <a:extLst>
              <a:ext uri="{FF2B5EF4-FFF2-40B4-BE49-F238E27FC236}">
                <a16:creationId xmlns:a16="http://schemas.microsoft.com/office/drawing/2014/main" id="{E0057590-7BB4-D146-AE0C-E301B592DE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22581216"/>
      </p:ext>
    </p:extLst>
  </p:cSld>
  <p:clrMapOvr>
    <a:masterClrMapping/>
  </p:clrMapOvr>
  <p:transition advTm="174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Oakwood Cemetery, Denton</a:t>
            </a:r>
          </a:p>
        </p:txBody>
      </p:sp>
      <p:pic>
        <p:nvPicPr>
          <p:cNvPr id="4" name="Audio 3">
            <a:hlinkClick r:id="" action="ppaction://media"/>
            <a:extLst>
              <a:ext uri="{FF2B5EF4-FFF2-40B4-BE49-F238E27FC236}">
                <a16:creationId xmlns:a16="http://schemas.microsoft.com/office/drawing/2014/main" id="{EEEE7E17-2E44-864F-9F66-5E227A2AC0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00597121"/>
      </p:ext>
    </p:extLst>
  </p:cSld>
  <p:clrMapOvr>
    <a:masterClrMapping/>
  </p:clrMapOvr>
  <p:transition advTm="75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Oakwood Cemetery (RTF #1)</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71599"/>
            <a:ext cx="4038600" cy="5308899"/>
          </a:xfrm>
        </p:spPr>
        <p:txBody>
          <a:bodyPr>
            <a:normAutofit fontScale="77500" lnSpcReduction="20000"/>
          </a:bodyPr>
          <a:lstStyle/>
          <a:p>
            <a:r>
              <a:rPr lang="en-US" dirty="0">
                <a:solidFill>
                  <a:srgbClr val="FF0000"/>
                </a:solidFill>
              </a:rPr>
              <a:t>287</a:t>
            </a:r>
            <a:r>
              <a:rPr lang="en-US" dirty="0"/>
              <a:t> veterans identified of 4822 occupants</a:t>
            </a:r>
          </a:p>
          <a:p>
            <a:pPr lvl="1"/>
            <a:r>
              <a:rPr lang="en-US" dirty="0"/>
              <a:t>6% veterans</a:t>
            </a:r>
          </a:p>
          <a:p>
            <a:r>
              <a:rPr lang="en-US" dirty="0"/>
              <a:t>Conflicts: </a:t>
            </a:r>
            <a:r>
              <a:rPr lang="en-US" dirty="0">
                <a:solidFill>
                  <a:srgbClr val="1615D5"/>
                </a:solidFill>
              </a:rPr>
              <a:t>291</a:t>
            </a:r>
          </a:p>
          <a:p>
            <a:pPr lvl="1"/>
            <a:r>
              <a:rPr lang="en-US" dirty="0"/>
              <a:t>Texas Revolution: </a:t>
            </a:r>
          </a:p>
          <a:p>
            <a:pPr lvl="1"/>
            <a:r>
              <a:rPr lang="en-US" dirty="0"/>
              <a:t>Mexican-American: </a:t>
            </a:r>
            <a:r>
              <a:rPr lang="en-US" dirty="0">
                <a:solidFill>
                  <a:srgbClr val="1615D5"/>
                </a:solidFill>
              </a:rPr>
              <a:t>2</a:t>
            </a:r>
          </a:p>
          <a:p>
            <a:pPr lvl="1"/>
            <a:r>
              <a:rPr lang="en-US" dirty="0"/>
              <a:t>Civil War: </a:t>
            </a:r>
            <a:r>
              <a:rPr lang="en-US" dirty="0">
                <a:solidFill>
                  <a:srgbClr val="1615D5"/>
                </a:solidFill>
              </a:rPr>
              <a:t>11</a:t>
            </a:r>
          </a:p>
          <a:p>
            <a:pPr lvl="1"/>
            <a:r>
              <a:rPr lang="en-US" dirty="0"/>
              <a:t>Indian Wars: </a:t>
            </a:r>
          </a:p>
          <a:p>
            <a:pPr lvl="1"/>
            <a:r>
              <a:rPr lang="en-US" dirty="0"/>
              <a:t>Spanish-American: </a:t>
            </a:r>
            <a:r>
              <a:rPr lang="en-US" dirty="0">
                <a:solidFill>
                  <a:srgbClr val="1615D5"/>
                </a:solidFill>
              </a:rPr>
              <a:t>2</a:t>
            </a:r>
          </a:p>
          <a:p>
            <a:pPr lvl="1"/>
            <a:r>
              <a:rPr lang="en-US" dirty="0"/>
              <a:t>WW I:  </a:t>
            </a:r>
            <a:r>
              <a:rPr lang="en-US" dirty="0">
                <a:solidFill>
                  <a:srgbClr val="1615D5"/>
                </a:solidFill>
              </a:rPr>
              <a:t>59</a:t>
            </a:r>
          </a:p>
          <a:p>
            <a:pPr lvl="1"/>
            <a:r>
              <a:rPr lang="en-US" dirty="0"/>
              <a:t>WW II: </a:t>
            </a:r>
            <a:r>
              <a:rPr lang="en-US" dirty="0">
                <a:solidFill>
                  <a:srgbClr val="1615D5"/>
                </a:solidFill>
              </a:rPr>
              <a:t>156</a:t>
            </a:r>
          </a:p>
          <a:p>
            <a:pPr lvl="1"/>
            <a:r>
              <a:rPr lang="en-US" dirty="0"/>
              <a:t>Korea: </a:t>
            </a:r>
            <a:r>
              <a:rPr lang="en-US" dirty="0">
                <a:solidFill>
                  <a:srgbClr val="1615D5"/>
                </a:solidFill>
              </a:rPr>
              <a:t>21</a:t>
            </a:r>
          </a:p>
          <a:p>
            <a:pPr lvl="1"/>
            <a:r>
              <a:rPr lang="en-US" dirty="0"/>
              <a:t>Vietnam: </a:t>
            </a:r>
            <a:r>
              <a:rPr lang="en-US" dirty="0">
                <a:solidFill>
                  <a:srgbClr val="1615D5"/>
                </a:solidFill>
              </a:rPr>
              <a:t>25</a:t>
            </a:r>
          </a:p>
          <a:p>
            <a:pPr lvl="1"/>
            <a:r>
              <a:rPr lang="en-US" dirty="0"/>
              <a:t>War on Terror: </a:t>
            </a:r>
          </a:p>
          <a:p>
            <a:pPr lvl="1"/>
            <a:r>
              <a:rPr lang="en-US" dirty="0"/>
              <a:t>Peace time or Unknown: </a:t>
            </a:r>
            <a:r>
              <a:rPr lang="en-US" dirty="0">
                <a:solidFill>
                  <a:srgbClr val="1615D5"/>
                </a:solidFill>
              </a:rPr>
              <a:t>15</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303457"/>
            <a:ext cx="4347210" cy="966761"/>
          </a:xfrm>
        </p:spPr>
        <p:txBody>
          <a:bodyPr>
            <a:normAutofit fontScale="77500" lnSpcReduction="20000"/>
          </a:bodyPr>
          <a:lstStyle/>
          <a:p>
            <a:r>
              <a:rPr lang="en-US" dirty="0"/>
              <a:t>Address</a:t>
            </a:r>
          </a:p>
          <a:p>
            <a:pPr lvl="1"/>
            <a:r>
              <a:rPr lang="en-US" dirty="0"/>
              <a:t>747 East Prairie Street</a:t>
            </a:r>
          </a:p>
          <a:p>
            <a:pPr lvl="1"/>
            <a:r>
              <a:rPr lang="en-US" dirty="0"/>
              <a:t>Denton, Texas  76205</a:t>
            </a:r>
          </a:p>
        </p:txBody>
      </p:sp>
      <p:pic>
        <p:nvPicPr>
          <p:cNvPr id="6" name="Picture 5" descr="Map&#10;&#10;Description automatically generated">
            <a:extLst>
              <a:ext uri="{FF2B5EF4-FFF2-40B4-BE49-F238E27FC236}">
                <a16:creationId xmlns:a16="http://schemas.microsoft.com/office/drawing/2014/main" id="{B00FED01-AFF0-D34A-B6AB-B9D32928D508}"/>
              </a:ext>
            </a:extLst>
          </p:cNvPr>
          <p:cNvPicPr>
            <a:picLocks noChangeAspect="1"/>
          </p:cNvPicPr>
          <p:nvPr/>
        </p:nvPicPr>
        <p:blipFill>
          <a:blip r:embed="rId5"/>
          <a:stretch>
            <a:fillRect/>
          </a:stretch>
        </p:blipFill>
        <p:spPr>
          <a:xfrm>
            <a:off x="4070841" y="2566961"/>
            <a:ext cx="4924569" cy="2873720"/>
          </a:xfrm>
          <a:prstGeom prst="rect">
            <a:avLst/>
          </a:prstGeom>
        </p:spPr>
      </p:pic>
      <p:sp>
        <p:nvSpPr>
          <p:cNvPr id="7" name="TextBox 6">
            <a:extLst>
              <a:ext uri="{FF2B5EF4-FFF2-40B4-BE49-F238E27FC236}">
                <a16:creationId xmlns:a16="http://schemas.microsoft.com/office/drawing/2014/main" id="{6EAD9CB6-5C05-EF48-845F-3F971F2BAAB5}"/>
              </a:ext>
            </a:extLst>
          </p:cNvPr>
          <p:cNvSpPr txBox="1"/>
          <p:nvPr/>
        </p:nvSpPr>
        <p:spPr>
          <a:xfrm>
            <a:off x="4415790" y="5554543"/>
            <a:ext cx="3905922" cy="1200329"/>
          </a:xfrm>
          <a:prstGeom prst="rect">
            <a:avLst/>
          </a:prstGeom>
          <a:noFill/>
        </p:spPr>
        <p:txBody>
          <a:bodyPr wrap="square" rtlCol="0">
            <a:spAutoFit/>
          </a:bodyPr>
          <a:lstStyle/>
          <a:p>
            <a:r>
              <a:rPr lang="en-US" sz="2400" dirty="0">
                <a:solidFill>
                  <a:srgbClr val="7030A0"/>
                </a:solidFill>
                <a:highlight>
                  <a:srgbClr val="FFFF00"/>
                </a:highlight>
              </a:rPr>
              <a:t>Adopted:  </a:t>
            </a:r>
            <a:r>
              <a:rPr lang="en-US" sz="2400" dirty="0">
                <a:solidFill>
                  <a:srgbClr val="FF0000"/>
                </a:solidFill>
              </a:rPr>
              <a:t>Star of Destiny Chapter Colonial Dames XVII Century!</a:t>
            </a:r>
          </a:p>
        </p:txBody>
      </p:sp>
      <p:pic>
        <p:nvPicPr>
          <p:cNvPr id="5" name="Audio 4">
            <a:hlinkClick r:id="" action="ppaction://media"/>
            <a:extLst>
              <a:ext uri="{FF2B5EF4-FFF2-40B4-BE49-F238E27FC236}">
                <a16:creationId xmlns:a16="http://schemas.microsoft.com/office/drawing/2014/main" id="{C805BE87-EA1A-3C4B-9C3B-F0023A4A04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3198851"/>
      </p:ext>
    </p:extLst>
  </p:cSld>
  <p:clrMapOvr>
    <a:masterClrMapping/>
  </p:clrMapOvr>
  <p:transition advTm="850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EA4880A-B331-6848-81FE-8A68503E8759}"/>
              </a:ext>
            </a:extLst>
          </p:cNvPr>
          <p:cNvSpPr txBox="1"/>
          <p:nvPr/>
        </p:nvSpPr>
        <p:spPr>
          <a:xfrm>
            <a:off x="7931136" y="778561"/>
            <a:ext cx="1021626" cy="369332"/>
          </a:xfrm>
          <a:prstGeom prst="rect">
            <a:avLst/>
          </a:prstGeom>
          <a:noFill/>
        </p:spPr>
        <p:txBody>
          <a:bodyPr wrap="none" rtlCol="0">
            <a:spAutoFit/>
          </a:bodyPr>
          <a:lstStyle/>
          <a:p>
            <a:r>
              <a:rPr lang="en-US"/>
              <a:t>Fall 2020</a:t>
            </a:r>
          </a:p>
        </p:txBody>
      </p:sp>
      <p:pic>
        <p:nvPicPr>
          <p:cNvPr id="3" name="Picture 2" descr="A picture containing tree, outdoor, grass, park&#10;&#10;Description automatically generated">
            <a:extLst>
              <a:ext uri="{FF2B5EF4-FFF2-40B4-BE49-F238E27FC236}">
                <a16:creationId xmlns:a16="http://schemas.microsoft.com/office/drawing/2014/main" id="{9D61C247-A871-C94A-A64D-95635BE12864}"/>
              </a:ext>
            </a:extLst>
          </p:cNvPr>
          <p:cNvPicPr>
            <a:picLocks noChangeAspect="1"/>
          </p:cNvPicPr>
          <p:nvPr/>
        </p:nvPicPr>
        <p:blipFill>
          <a:blip r:embed="rId4"/>
          <a:stretch>
            <a:fillRect/>
          </a:stretch>
        </p:blipFill>
        <p:spPr>
          <a:xfrm>
            <a:off x="3716931" y="3429000"/>
            <a:ext cx="4458637" cy="3343978"/>
          </a:xfrm>
          <a:prstGeom prst="rect">
            <a:avLst/>
          </a:prstGeom>
        </p:spPr>
      </p:pic>
      <p:pic>
        <p:nvPicPr>
          <p:cNvPr id="13" name="Content Placeholder 12" descr="A picture containing tree, grass, outdoor, park&#10;&#10;Description automatically generated">
            <a:extLst>
              <a:ext uri="{FF2B5EF4-FFF2-40B4-BE49-F238E27FC236}">
                <a16:creationId xmlns:a16="http://schemas.microsoft.com/office/drawing/2014/main" id="{648DEF49-70A4-F242-8183-0D6549770EEB}"/>
              </a:ext>
            </a:extLst>
          </p:cNvPr>
          <p:cNvPicPr>
            <a:picLocks noGrp="1" noChangeAspect="1"/>
          </p:cNvPicPr>
          <p:nvPr>
            <p:ph sz="half" idx="1"/>
          </p:nvPr>
        </p:nvPicPr>
        <p:blipFill>
          <a:blip r:embed="rId5"/>
          <a:stretch>
            <a:fillRect/>
          </a:stretch>
        </p:blipFill>
        <p:spPr>
          <a:xfrm>
            <a:off x="3716931" y="267902"/>
            <a:ext cx="4038600" cy="3028950"/>
          </a:xfrm>
        </p:spPr>
      </p:pic>
      <p:pic>
        <p:nvPicPr>
          <p:cNvPr id="17" name="Picture 16">
            <a:extLst>
              <a:ext uri="{FF2B5EF4-FFF2-40B4-BE49-F238E27FC236}">
                <a16:creationId xmlns:a16="http://schemas.microsoft.com/office/drawing/2014/main" id="{298E5198-1FD6-E44A-AF98-04B9DFEBA877}"/>
              </a:ext>
            </a:extLst>
          </p:cNvPr>
          <p:cNvPicPr>
            <a:picLocks noChangeAspect="1"/>
          </p:cNvPicPr>
          <p:nvPr/>
        </p:nvPicPr>
        <p:blipFill>
          <a:blip r:embed="rId6"/>
          <a:stretch>
            <a:fillRect/>
          </a:stretch>
        </p:blipFill>
        <p:spPr>
          <a:xfrm>
            <a:off x="432796" y="132149"/>
            <a:ext cx="3792772" cy="6457949"/>
          </a:xfrm>
          <a:prstGeom prst="rect">
            <a:avLst/>
          </a:prstGeom>
        </p:spPr>
      </p:pic>
      <p:pic>
        <p:nvPicPr>
          <p:cNvPr id="19" name="Picture 18" descr="A flag on a grave&#10;&#10;Description automatically generated with medium confidence">
            <a:extLst>
              <a:ext uri="{FF2B5EF4-FFF2-40B4-BE49-F238E27FC236}">
                <a16:creationId xmlns:a16="http://schemas.microsoft.com/office/drawing/2014/main" id="{46044CC9-4104-6744-978C-4CE4AE8FC141}"/>
              </a:ext>
            </a:extLst>
          </p:cNvPr>
          <p:cNvPicPr>
            <a:picLocks noChangeAspect="1"/>
          </p:cNvPicPr>
          <p:nvPr/>
        </p:nvPicPr>
        <p:blipFill>
          <a:blip r:embed="rId7"/>
          <a:stretch>
            <a:fillRect/>
          </a:stretch>
        </p:blipFill>
        <p:spPr>
          <a:xfrm>
            <a:off x="7045567" y="1658552"/>
            <a:ext cx="2082800" cy="3276600"/>
          </a:xfrm>
          <a:prstGeom prst="rect">
            <a:avLst/>
          </a:prstGeom>
        </p:spPr>
      </p:pic>
      <p:pic>
        <p:nvPicPr>
          <p:cNvPr id="2" name="Audio 1">
            <a:hlinkClick r:id="" action="ppaction://media"/>
            <a:extLst>
              <a:ext uri="{FF2B5EF4-FFF2-40B4-BE49-F238E27FC236}">
                <a16:creationId xmlns:a16="http://schemas.microsoft.com/office/drawing/2014/main" id="{37DBFC0B-C712-1D49-AB7D-36B1E9EA3A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1411487"/>
      </p:ext>
    </p:extLst>
  </p:cSld>
  <p:clrMapOvr>
    <a:masterClrMapping/>
  </p:clrMapOvr>
  <p:transition advTm="21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Independent Order of Odd Fellows (IOOF), Denton</a:t>
            </a:r>
          </a:p>
        </p:txBody>
      </p:sp>
      <p:pic>
        <p:nvPicPr>
          <p:cNvPr id="4" name="Audio 3">
            <a:hlinkClick r:id="" action="ppaction://media"/>
            <a:extLst>
              <a:ext uri="{FF2B5EF4-FFF2-40B4-BE49-F238E27FC236}">
                <a16:creationId xmlns:a16="http://schemas.microsoft.com/office/drawing/2014/main" id="{F1D863C0-09EE-6442-8097-21DBC2EB8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41100823"/>
      </p:ext>
    </p:extLst>
  </p:cSld>
  <p:clrMapOvr>
    <a:masterClrMapping/>
  </p:clrMapOvr>
  <p:transition advTm="97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a:xfrm>
            <a:off x="457200" y="274638"/>
            <a:ext cx="8229600" cy="881062"/>
          </a:xfrm>
        </p:spPr>
        <p:txBody>
          <a:bodyPr/>
          <a:lstStyle/>
          <a:p>
            <a:r>
              <a:rPr lang="en-US" dirty="0">
                <a:solidFill>
                  <a:srgbClr val="1615D5"/>
                </a:solidFill>
              </a:rPr>
              <a:t>IOOF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293924"/>
            <a:ext cx="4038600" cy="5289437"/>
          </a:xfrm>
        </p:spPr>
        <p:txBody>
          <a:bodyPr>
            <a:normAutofit fontScale="77500" lnSpcReduction="20000"/>
          </a:bodyPr>
          <a:lstStyle/>
          <a:p>
            <a:r>
              <a:rPr lang="en-US" dirty="0">
                <a:solidFill>
                  <a:srgbClr val="FF0000"/>
                </a:solidFill>
              </a:rPr>
              <a:t>426</a:t>
            </a:r>
            <a:r>
              <a:rPr lang="en-US" dirty="0"/>
              <a:t> veterans identified of 7260 occupants</a:t>
            </a:r>
          </a:p>
          <a:p>
            <a:pPr lvl="1"/>
            <a:r>
              <a:rPr lang="en-US" dirty="0"/>
              <a:t>6% veterans</a:t>
            </a:r>
          </a:p>
          <a:p>
            <a:r>
              <a:rPr lang="en-US" dirty="0"/>
              <a:t>Conflicts: </a:t>
            </a:r>
            <a:r>
              <a:rPr lang="en-US" dirty="0">
                <a:solidFill>
                  <a:srgbClr val="1615D5"/>
                </a:solidFill>
              </a:rPr>
              <a:t>443</a:t>
            </a:r>
          </a:p>
          <a:p>
            <a:pPr lvl="1"/>
            <a:r>
              <a:rPr lang="en-US" dirty="0"/>
              <a:t>Texas Revolution: </a:t>
            </a:r>
            <a:r>
              <a:rPr lang="en-US" dirty="0">
                <a:solidFill>
                  <a:srgbClr val="1615D5"/>
                </a:solidFill>
              </a:rPr>
              <a:t>1</a:t>
            </a:r>
          </a:p>
          <a:p>
            <a:pPr lvl="1"/>
            <a:r>
              <a:rPr lang="en-US" dirty="0"/>
              <a:t>Mexican-American: </a:t>
            </a:r>
            <a:r>
              <a:rPr lang="en-US" dirty="0">
                <a:solidFill>
                  <a:srgbClr val="1615D5"/>
                </a:solidFill>
              </a:rPr>
              <a:t>1</a:t>
            </a:r>
          </a:p>
          <a:p>
            <a:pPr lvl="1"/>
            <a:r>
              <a:rPr lang="en-US" dirty="0"/>
              <a:t>Civil War: </a:t>
            </a:r>
            <a:r>
              <a:rPr lang="en-US" dirty="0">
                <a:solidFill>
                  <a:srgbClr val="1615D5"/>
                </a:solidFill>
              </a:rPr>
              <a:t>111</a:t>
            </a:r>
          </a:p>
          <a:p>
            <a:pPr lvl="1"/>
            <a:r>
              <a:rPr lang="en-US" dirty="0"/>
              <a:t>Indian Wars: </a:t>
            </a:r>
          </a:p>
          <a:p>
            <a:pPr lvl="1"/>
            <a:r>
              <a:rPr lang="en-US" dirty="0"/>
              <a:t>Spanish-American: </a:t>
            </a:r>
            <a:r>
              <a:rPr lang="en-US" dirty="0">
                <a:solidFill>
                  <a:srgbClr val="1615D5"/>
                </a:solidFill>
              </a:rPr>
              <a:t>8</a:t>
            </a:r>
          </a:p>
          <a:p>
            <a:pPr lvl="1"/>
            <a:r>
              <a:rPr lang="en-US" dirty="0"/>
              <a:t>WW I: </a:t>
            </a:r>
            <a:r>
              <a:rPr lang="en-US" dirty="0">
                <a:solidFill>
                  <a:srgbClr val="1615D5"/>
                </a:solidFill>
              </a:rPr>
              <a:t>126</a:t>
            </a:r>
          </a:p>
          <a:p>
            <a:pPr lvl="1"/>
            <a:r>
              <a:rPr lang="en-US" dirty="0"/>
              <a:t>WW II: </a:t>
            </a:r>
            <a:r>
              <a:rPr lang="en-US" dirty="0">
                <a:solidFill>
                  <a:srgbClr val="1615D5"/>
                </a:solidFill>
              </a:rPr>
              <a:t>167</a:t>
            </a:r>
          </a:p>
          <a:p>
            <a:pPr lvl="1"/>
            <a:r>
              <a:rPr lang="en-US" dirty="0"/>
              <a:t>Korea: </a:t>
            </a:r>
            <a:r>
              <a:rPr lang="en-US" dirty="0">
                <a:solidFill>
                  <a:srgbClr val="1615D5"/>
                </a:solidFill>
              </a:rPr>
              <a:t>14</a:t>
            </a:r>
          </a:p>
          <a:p>
            <a:pPr lvl="1"/>
            <a:r>
              <a:rPr lang="en-US" dirty="0"/>
              <a:t>Vietnam: </a:t>
            </a:r>
            <a:r>
              <a:rPr lang="en-US" dirty="0">
                <a:solidFill>
                  <a:srgbClr val="1615D5"/>
                </a:solidFill>
              </a:rPr>
              <a:t>12</a:t>
            </a:r>
          </a:p>
          <a:p>
            <a:pPr lvl="1"/>
            <a:r>
              <a:rPr lang="en-US" dirty="0"/>
              <a:t>War on Terror: </a:t>
            </a:r>
          </a:p>
          <a:p>
            <a:pPr lvl="1"/>
            <a:r>
              <a:rPr lang="en-US" dirty="0"/>
              <a:t>Peace time or Unknown: </a:t>
            </a:r>
            <a:r>
              <a:rPr lang="en-US" dirty="0">
                <a:solidFill>
                  <a:srgbClr val="1615D5"/>
                </a:solidFill>
              </a:rPr>
              <a:t>3</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572000" y="1293924"/>
            <a:ext cx="4347210" cy="1005840"/>
          </a:xfrm>
        </p:spPr>
        <p:txBody>
          <a:bodyPr>
            <a:normAutofit fontScale="77500" lnSpcReduction="20000"/>
          </a:bodyPr>
          <a:lstStyle/>
          <a:p>
            <a:r>
              <a:rPr lang="en-US" dirty="0"/>
              <a:t>Address</a:t>
            </a:r>
          </a:p>
          <a:p>
            <a:pPr lvl="1"/>
            <a:r>
              <a:rPr lang="en-US" dirty="0"/>
              <a:t>711 S Carroll Blvd</a:t>
            </a:r>
          </a:p>
          <a:p>
            <a:pPr lvl="1"/>
            <a:r>
              <a:rPr lang="en-US" dirty="0"/>
              <a:t>Denton, Texas  76201</a:t>
            </a:r>
          </a:p>
        </p:txBody>
      </p:sp>
      <p:pic>
        <p:nvPicPr>
          <p:cNvPr id="7" name="Picture 6" descr="Map&#10;&#10;Description automatically generated">
            <a:extLst>
              <a:ext uri="{FF2B5EF4-FFF2-40B4-BE49-F238E27FC236}">
                <a16:creationId xmlns:a16="http://schemas.microsoft.com/office/drawing/2014/main" id="{450F9F4A-B5DE-A04E-A6B4-0BD178A8B4B6}"/>
              </a:ext>
            </a:extLst>
          </p:cNvPr>
          <p:cNvPicPr>
            <a:picLocks noChangeAspect="1"/>
          </p:cNvPicPr>
          <p:nvPr/>
        </p:nvPicPr>
        <p:blipFill>
          <a:blip r:embed="rId5"/>
          <a:stretch>
            <a:fillRect/>
          </a:stretch>
        </p:blipFill>
        <p:spPr>
          <a:xfrm>
            <a:off x="4029432" y="2437988"/>
            <a:ext cx="4892040" cy="2854738"/>
          </a:xfrm>
          <a:prstGeom prst="rect">
            <a:avLst/>
          </a:prstGeom>
        </p:spPr>
      </p:pic>
      <p:sp>
        <p:nvSpPr>
          <p:cNvPr id="8" name="TextBox 7">
            <a:extLst>
              <a:ext uri="{FF2B5EF4-FFF2-40B4-BE49-F238E27FC236}">
                <a16:creationId xmlns:a16="http://schemas.microsoft.com/office/drawing/2014/main" id="{3501ADC1-5CAE-F344-8ECF-5EEDBB822E91}"/>
              </a:ext>
            </a:extLst>
          </p:cNvPr>
          <p:cNvSpPr txBox="1"/>
          <p:nvPr/>
        </p:nvSpPr>
        <p:spPr>
          <a:xfrm>
            <a:off x="4343400" y="5292726"/>
            <a:ext cx="4111703" cy="830997"/>
          </a:xfrm>
          <a:prstGeom prst="rect">
            <a:avLst/>
          </a:prstGeom>
          <a:noFill/>
        </p:spPr>
        <p:txBody>
          <a:bodyPr wrap="none" rtlCol="0">
            <a:spAutoFit/>
          </a:bodyPr>
          <a:lstStyle/>
          <a:p>
            <a:r>
              <a:rPr lang="en-US" sz="2400" dirty="0">
                <a:solidFill>
                  <a:srgbClr val="7030A0"/>
                </a:solidFill>
                <a:highlight>
                  <a:srgbClr val="FFFF00"/>
                </a:highlight>
              </a:rPr>
              <a:t>Adopted! </a:t>
            </a:r>
            <a:br>
              <a:rPr lang="en-US" sz="2400" dirty="0">
                <a:solidFill>
                  <a:srgbClr val="7030A0"/>
                </a:solidFill>
                <a:highlight>
                  <a:srgbClr val="FFFF00"/>
                </a:highlight>
              </a:rPr>
            </a:br>
            <a:r>
              <a:rPr lang="en-US" sz="2400" dirty="0">
                <a:solidFill>
                  <a:srgbClr val="7030A0"/>
                </a:solidFill>
                <a:highlight>
                  <a:srgbClr val="FFFF00"/>
                </a:highlight>
              </a:rPr>
              <a:t>Support for panels still needed!</a:t>
            </a:r>
          </a:p>
        </p:txBody>
      </p:sp>
      <p:pic>
        <p:nvPicPr>
          <p:cNvPr id="5" name="Audio 4">
            <a:hlinkClick r:id="" action="ppaction://media"/>
            <a:extLst>
              <a:ext uri="{FF2B5EF4-FFF2-40B4-BE49-F238E27FC236}">
                <a16:creationId xmlns:a16="http://schemas.microsoft.com/office/drawing/2014/main" id="{F948CB9A-CE55-2D4E-9035-83D1D4181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95256571"/>
      </p:ext>
    </p:extLst>
  </p:cSld>
  <p:clrMapOvr>
    <a:masterClrMapping/>
  </p:clrMapOvr>
  <p:transition advTm="48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EA4880A-B331-6848-81FE-8A68503E8759}"/>
              </a:ext>
            </a:extLst>
          </p:cNvPr>
          <p:cNvSpPr txBox="1"/>
          <p:nvPr/>
        </p:nvSpPr>
        <p:spPr>
          <a:xfrm>
            <a:off x="7713966" y="709981"/>
            <a:ext cx="1297150" cy="369332"/>
          </a:xfrm>
          <a:prstGeom prst="rect">
            <a:avLst/>
          </a:prstGeom>
          <a:noFill/>
        </p:spPr>
        <p:txBody>
          <a:bodyPr wrap="none" rtlCol="0">
            <a:spAutoFit/>
          </a:bodyPr>
          <a:lstStyle/>
          <a:p>
            <a:r>
              <a:rPr lang="en-US"/>
              <a:t>Spring 2020</a:t>
            </a:r>
          </a:p>
        </p:txBody>
      </p:sp>
      <p:pic>
        <p:nvPicPr>
          <p:cNvPr id="6" name="Content Placeholder 5" descr="A person holding a flag&#10;&#10;Description automatically generated with medium confidence">
            <a:extLst>
              <a:ext uri="{FF2B5EF4-FFF2-40B4-BE49-F238E27FC236}">
                <a16:creationId xmlns:a16="http://schemas.microsoft.com/office/drawing/2014/main" id="{13AF8E07-8A9D-F146-BE7E-EDBEE535B1EC}"/>
              </a:ext>
            </a:extLst>
          </p:cNvPr>
          <p:cNvPicPr>
            <a:picLocks noGrp="1" noChangeAspect="1"/>
          </p:cNvPicPr>
          <p:nvPr>
            <p:ph sz="half" idx="1"/>
          </p:nvPr>
        </p:nvPicPr>
        <p:blipFill>
          <a:blip r:embed="rId4"/>
          <a:stretch>
            <a:fillRect/>
          </a:stretch>
        </p:blipFill>
        <p:spPr>
          <a:xfrm>
            <a:off x="468630" y="579900"/>
            <a:ext cx="2215396" cy="2953862"/>
          </a:xfrm>
        </p:spPr>
      </p:pic>
      <p:pic>
        <p:nvPicPr>
          <p:cNvPr id="8" name="Picture 7" descr="A person holding a flag&#10;&#10;Description automatically generated with medium confidence">
            <a:extLst>
              <a:ext uri="{FF2B5EF4-FFF2-40B4-BE49-F238E27FC236}">
                <a16:creationId xmlns:a16="http://schemas.microsoft.com/office/drawing/2014/main" id="{0721A807-1926-B040-985D-0CF6C8BD1B6C}"/>
              </a:ext>
            </a:extLst>
          </p:cNvPr>
          <p:cNvPicPr>
            <a:picLocks noChangeAspect="1"/>
          </p:cNvPicPr>
          <p:nvPr/>
        </p:nvPicPr>
        <p:blipFill>
          <a:blip r:embed="rId5"/>
          <a:stretch>
            <a:fillRect/>
          </a:stretch>
        </p:blipFill>
        <p:spPr>
          <a:xfrm>
            <a:off x="552887" y="3942355"/>
            <a:ext cx="1751809" cy="2335745"/>
          </a:xfrm>
          <a:prstGeom prst="rect">
            <a:avLst/>
          </a:prstGeom>
        </p:spPr>
      </p:pic>
      <p:pic>
        <p:nvPicPr>
          <p:cNvPr id="10" name="Picture 9" descr="A large tree in a park&#10;&#10;Description automatically generated with medium confidence">
            <a:extLst>
              <a:ext uri="{FF2B5EF4-FFF2-40B4-BE49-F238E27FC236}">
                <a16:creationId xmlns:a16="http://schemas.microsoft.com/office/drawing/2014/main" id="{E927F32B-7C88-214F-8F40-A539445C5B13}"/>
              </a:ext>
            </a:extLst>
          </p:cNvPr>
          <p:cNvPicPr>
            <a:picLocks noChangeAspect="1"/>
          </p:cNvPicPr>
          <p:nvPr/>
        </p:nvPicPr>
        <p:blipFill>
          <a:blip r:embed="rId6"/>
          <a:stretch>
            <a:fillRect/>
          </a:stretch>
        </p:blipFill>
        <p:spPr>
          <a:xfrm>
            <a:off x="5335162" y="472185"/>
            <a:ext cx="2271536" cy="2283460"/>
          </a:xfrm>
          <a:prstGeom prst="rect">
            <a:avLst/>
          </a:prstGeom>
        </p:spPr>
      </p:pic>
      <p:pic>
        <p:nvPicPr>
          <p:cNvPr id="20" name="Picture 19" descr="A group of people holding a sign&#10;&#10;Description automatically generated with medium confidence">
            <a:extLst>
              <a:ext uri="{FF2B5EF4-FFF2-40B4-BE49-F238E27FC236}">
                <a16:creationId xmlns:a16="http://schemas.microsoft.com/office/drawing/2014/main" id="{5DF82E17-5948-AA49-BB65-EF95C43B601A}"/>
              </a:ext>
            </a:extLst>
          </p:cNvPr>
          <p:cNvPicPr>
            <a:picLocks noChangeAspect="1"/>
          </p:cNvPicPr>
          <p:nvPr/>
        </p:nvPicPr>
        <p:blipFill>
          <a:blip r:embed="rId7"/>
          <a:stretch>
            <a:fillRect/>
          </a:stretch>
        </p:blipFill>
        <p:spPr>
          <a:xfrm>
            <a:off x="2894490" y="2996211"/>
            <a:ext cx="5114136" cy="3075167"/>
          </a:xfrm>
          <a:prstGeom prst="rect">
            <a:avLst/>
          </a:prstGeom>
        </p:spPr>
      </p:pic>
      <p:pic>
        <p:nvPicPr>
          <p:cNvPr id="22" name="Picture 21" descr="A picture containing grass, outdoor, seat&#10;&#10;Description automatically generated">
            <a:extLst>
              <a:ext uri="{FF2B5EF4-FFF2-40B4-BE49-F238E27FC236}">
                <a16:creationId xmlns:a16="http://schemas.microsoft.com/office/drawing/2014/main" id="{D3257D69-7475-6B4B-88D8-DFB32E9321AF}"/>
              </a:ext>
            </a:extLst>
          </p:cNvPr>
          <p:cNvPicPr>
            <a:picLocks noChangeAspect="1"/>
          </p:cNvPicPr>
          <p:nvPr/>
        </p:nvPicPr>
        <p:blipFill>
          <a:blip r:embed="rId8"/>
          <a:stretch>
            <a:fillRect/>
          </a:stretch>
        </p:blipFill>
        <p:spPr>
          <a:xfrm>
            <a:off x="2820192" y="231619"/>
            <a:ext cx="2378804" cy="2851150"/>
          </a:xfrm>
          <a:prstGeom prst="rect">
            <a:avLst/>
          </a:prstGeom>
        </p:spPr>
      </p:pic>
      <p:sp>
        <p:nvSpPr>
          <p:cNvPr id="23" name="TextBox 22">
            <a:extLst>
              <a:ext uri="{FF2B5EF4-FFF2-40B4-BE49-F238E27FC236}">
                <a16:creationId xmlns:a16="http://schemas.microsoft.com/office/drawing/2014/main" id="{22B1F0E1-59C2-834A-AB4D-B6A593ABC814}"/>
              </a:ext>
            </a:extLst>
          </p:cNvPr>
          <p:cNvSpPr txBox="1"/>
          <p:nvPr/>
        </p:nvSpPr>
        <p:spPr>
          <a:xfrm>
            <a:off x="2684026" y="6071378"/>
            <a:ext cx="5689928" cy="646331"/>
          </a:xfrm>
          <a:prstGeom prst="rect">
            <a:avLst/>
          </a:prstGeom>
          <a:noFill/>
        </p:spPr>
        <p:txBody>
          <a:bodyPr wrap="square" rtlCol="0">
            <a:spAutoFit/>
          </a:bodyPr>
          <a:lstStyle/>
          <a:p>
            <a:r>
              <a:rPr lang="en-US"/>
              <a:t>Benjamin Lyon Chapter of the Daughters of the American Revolution help place flags for Memorial Day  2020. </a:t>
            </a:r>
          </a:p>
        </p:txBody>
      </p:sp>
      <p:pic>
        <p:nvPicPr>
          <p:cNvPr id="2" name="Audio 1">
            <a:hlinkClick r:id="" action="ppaction://media"/>
            <a:extLst>
              <a:ext uri="{FF2B5EF4-FFF2-40B4-BE49-F238E27FC236}">
                <a16:creationId xmlns:a16="http://schemas.microsoft.com/office/drawing/2014/main" id="{D66131E8-6AC1-2B45-91CD-070BC16A89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81736207"/>
      </p:ext>
    </p:extLst>
  </p:cSld>
  <p:clrMapOvr>
    <a:masterClrMapping/>
  </p:clrMapOvr>
  <p:transition advTm="338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Green Valley Cemetery, Aubrey</a:t>
            </a:r>
          </a:p>
        </p:txBody>
      </p:sp>
      <p:pic>
        <p:nvPicPr>
          <p:cNvPr id="4" name="Audio 3">
            <a:hlinkClick r:id="" action="ppaction://media"/>
            <a:extLst>
              <a:ext uri="{FF2B5EF4-FFF2-40B4-BE49-F238E27FC236}">
                <a16:creationId xmlns:a16="http://schemas.microsoft.com/office/drawing/2014/main" id="{9744DEC6-76A1-4340-9CF3-ECA1A98127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89447899"/>
      </p:ext>
    </p:extLst>
  </p:cSld>
  <p:clrMapOvr>
    <a:masterClrMapping/>
  </p:clrMapOvr>
  <p:transition advTm="30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Green Valley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09686"/>
            <a:ext cx="4038600" cy="5403028"/>
          </a:xfrm>
        </p:spPr>
        <p:txBody>
          <a:bodyPr>
            <a:normAutofit fontScale="77500" lnSpcReduction="20000"/>
          </a:bodyPr>
          <a:lstStyle/>
          <a:p>
            <a:r>
              <a:rPr lang="en-US" dirty="0">
                <a:solidFill>
                  <a:srgbClr val="FF0000"/>
                </a:solidFill>
              </a:rPr>
              <a:t>22</a:t>
            </a:r>
            <a:r>
              <a:rPr lang="en-US" dirty="0"/>
              <a:t> veterans identified of </a:t>
            </a:r>
            <a:br>
              <a:rPr lang="en-US" dirty="0"/>
            </a:br>
            <a:r>
              <a:rPr lang="en-US" dirty="0"/>
              <a:t>313 occupants</a:t>
            </a:r>
          </a:p>
          <a:p>
            <a:pPr lvl="1"/>
            <a:r>
              <a:rPr lang="en-US" dirty="0"/>
              <a:t>7% veterans</a:t>
            </a:r>
          </a:p>
          <a:p>
            <a:r>
              <a:rPr lang="en-US" dirty="0"/>
              <a:t>Conflicts: </a:t>
            </a:r>
            <a:r>
              <a:rPr lang="en-US" dirty="0">
                <a:solidFill>
                  <a:srgbClr val="1615D5"/>
                </a:solidFill>
              </a:rPr>
              <a:t>23</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2</a:t>
            </a:r>
          </a:p>
          <a:p>
            <a:pPr lvl="1"/>
            <a:r>
              <a:rPr lang="en-US" dirty="0"/>
              <a:t>Indian Wars:</a:t>
            </a:r>
          </a:p>
          <a:p>
            <a:pPr lvl="1"/>
            <a:r>
              <a:rPr lang="en-US" dirty="0"/>
              <a:t>Spanish-American: </a:t>
            </a:r>
          </a:p>
          <a:p>
            <a:pPr lvl="1"/>
            <a:r>
              <a:rPr lang="en-US" dirty="0"/>
              <a:t>WW I: </a:t>
            </a:r>
            <a:r>
              <a:rPr lang="en-US" dirty="0">
                <a:solidFill>
                  <a:srgbClr val="1615D5"/>
                </a:solidFill>
              </a:rPr>
              <a:t>2</a:t>
            </a:r>
          </a:p>
          <a:p>
            <a:pPr lvl="1"/>
            <a:r>
              <a:rPr lang="en-US" dirty="0"/>
              <a:t>WW II: </a:t>
            </a:r>
            <a:r>
              <a:rPr lang="en-US" dirty="0">
                <a:solidFill>
                  <a:srgbClr val="1615D5"/>
                </a:solidFill>
              </a:rPr>
              <a:t>8</a:t>
            </a:r>
          </a:p>
          <a:p>
            <a:pPr lvl="1"/>
            <a:r>
              <a:rPr lang="en-US" dirty="0"/>
              <a:t>Korea: </a:t>
            </a:r>
            <a:r>
              <a:rPr lang="en-US" dirty="0">
                <a:solidFill>
                  <a:srgbClr val="1615D5"/>
                </a:solidFill>
              </a:rPr>
              <a:t>5</a:t>
            </a:r>
          </a:p>
          <a:p>
            <a:pPr lvl="1"/>
            <a:r>
              <a:rPr lang="en-US" dirty="0"/>
              <a:t>Vietnam: </a:t>
            </a:r>
            <a:r>
              <a:rPr lang="en-US" dirty="0">
                <a:solidFill>
                  <a:srgbClr val="1615D5"/>
                </a:solidFill>
              </a:rPr>
              <a:t>4</a:t>
            </a:r>
          </a:p>
          <a:p>
            <a:pPr lvl="1"/>
            <a:r>
              <a:rPr lang="en-US" dirty="0"/>
              <a:t>War on Terror: </a:t>
            </a:r>
          </a:p>
          <a:p>
            <a:pPr lvl="1"/>
            <a:r>
              <a:rPr lang="en-US" dirty="0"/>
              <a:t>Peace time or Unknown: </a:t>
            </a:r>
            <a:r>
              <a:rPr lang="en-US" dirty="0">
                <a:solidFill>
                  <a:srgbClr val="1615D5"/>
                </a:solidFill>
              </a:rPr>
              <a:t>2</a:t>
            </a:r>
          </a:p>
          <a:p>
            <a:pPr lvl="2"/>
            <a:r>
              <a:rPr lang="en-US" dirty="0"/>
              <a:t>Note: Total exceeds number of identified veterans because some served during more than one conflict.</a:t>
            </a:r>
          </a:p>
          <a:p>
            <a:pPr marL="0" indent="0">
              <a:buNone/>
            </a:pPr>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981519"/>
          </a:xfrm>
        </p:spPr>
        <p:txBody>
          <a:bodyPr>
            <a:normAutofit fontScale="77500" lnSpcReduction="20000"/>
          </a:bodyPr>
          <a:lstStyle/>
          <a:p>
            <a:r>
              <a:rPr lang="en-US" dirty="0"/>
              <a:t>Address</a:t>
            </a:r>
          </a:p>
          <a:p>
            <a:pPr lvl="1"/>
            <a:r>
              <a:rPr lang="en-US" dirty="0"/>
              <a:t>6670 FM2153</a:t>
            </a:r>
            <a:endParaRPr lang="en-US" sz="4400" dirty="0"/>
          </a:p>
          <a:p>
            <a:pPr lvl="1"/>
            <a:r>
              <a:rPr lang="en-US" dirty="0"/>
              <a:t>Aubrey, Texas  76227</a:t>
            </a:r>
            <a:endParaRPr lang="en-US" sz="4400" dirty="0"/>
          </a:p>
          <a:p>
            <a:pPr lvl="1"/>
            <a:endParaRPr lang="en-US" dirty="0"/>
          </a:p>
        </p:txBody>
      </p:sp>
      <p:pic>
        <p:nvPicPr>
          <p:cNvPr id="6" name="Picture 5" descr="Map&#10;&#10;Description automatically generated">
            <a:extLst>
              <a:ext uri="{FF2B5EF4-FFF2-40B4-BE49-F238E27FC236}">
                <a16:creationId xmlns:a16="http://schemas.microsoft.com/office/drawing/2014/main" id="{895CE013-E0E1-6B44-917E-BC6D6E6693CC}"/>
              </a:ext>
            </a:extLst>
          </p:cNvPr>
          <p:cNvPicPr>
            <a:picLocks noChangeAspect="1"/>
          </p:cNvPicPr>
          <p:nvPr/>
        </p:nvPicPr>
        <p:blipFill>
          <a:blip r:embed="rId5"/>
          <a:stretch>
            <a:fillRect/>
          </a:stretch>
        </p:blipFill>
        <p:spPr>
          <a:xfrm>
            <a:off x="4114799" y="2581719"/>
            <a:ext cx="4572001" cy="2858962"/>
          </a:xfrm>
          <a:prstGeom prst="rect">
            <a:avLst/>
          </a:prstGeom>
        </p:spPr>
      </p:pic>
      <p:sp>
        <p:nvSpPr>
          <p:cNvPr id="7" name="TextBox 6">
            <a:extLst>
              <a:ext uri="{FF2B5EF4-FFF2-40B4-BE49-F238E27FC236}">
                <a16:creationId xmlns:a16="http://schemas.microsoft.com/office/drawing/2014/main" id="{6F91E158-2E29-2A4E-A74D-F0478C4F9DD0}"/>
              </a:ext>
            </a:extLst>
          </p:cNvPr>
          <p:cNvSpPr txBox="1"/>
          <p:nvPr/>
        </p:nvSpPr>
        <p:spPr>
          <a:xfrm>
            <a:off x="4648200" y="5512385"/>
            <a:ext cx="2961003" cy="1200329"/>
          </a:xfrm>
          <a:prstGeom prst="rect">
            <a:avLst/>
          </a:prstGeom>
          <a:noFill/>
        </p:spPr>
        <p:txBody>
          <a:bodyPr wrap="none" rtlCol="0">
            <a:spAutoFit/>
          </a:bodyPr>
          <a:lstStyle/>
          <a:p>
            <a:r>
              <a:rPr lang="en-US" sz="2400" dirty="0">
                <a:solidFill>
                  <a:srgbClr val="FF0000"/>
                </a:solidFill>
              </a:rPr>
              <a:t>Adoption cost: $230 +</a:t>
            </a:r>
            <a:br>
              <a:rPr lang="en-US" sz="2400" dirty="0">
                <a:solidFill>
                  <a:srgbClr val="FF0000"/>
                </a:solidFill>
              </a:rPr>
            </a:br>
            <a:r>
              <a:rPr lang="en-US" sz="2400" dirty="0">
                <a:solidFill>
                  <a:srgbClr val="FF0000"/>
                </a:solidFill>
              </a:rPr>
              <a:t>$11.00 for QR Codes =</a:t>
            </a:r>
            <a:br>
              <a:rPr lang="en-US" sz="2400" dirty="0">
                <a:solidFill>
                  <a:srgbClr val="FF0000"/>
                </a:solidFill>
              </a:rPr>
            </a:br>
            <a:r>
              <a:rPr lang="en-US" sz="2400" dirty="0">
                <a:solidFill>
                  <a:srgbClr val="1615D5"/>
                </a:solidFill>
              </a:rPr>
              <a:t>$241 + panel</a:t>
            </a:r>
          </a:p>
        </p:txBody>
      </p:sp>
      <p:pic>
        <p:nvPicPr>
          <p:cNvPr id="5" name="Audio 4">
            <a:hlinkClick r:id="" action="ppaction://media"/>
            <a:extLst>
              <a:ext uri="{FF2B5EF4-FFF2-40B4-BE49-F238E27FC236}">
                <a16:creationId xmlns:a16="http://schemas.microsoft.com/office/drawing/2014/main" id="{3B2F6F8D-29E7-E640-8758-2CADB5ED5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8363619"/>
      </p:ext>
    </p:extLst>
  </p:cSld>
  <p:clrMapOvr>
    <a:masterClrMapping/>
  </p:clrMapOvr>
  <p:transition advTm="40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outdoor, sky, sign&#10;&#10;Description automatically generated">
            <a:extLst>
              <a:ext uri="{FF2B5EF4-FFF2-40B4-BE49-F238E27FC236}">
                <a16:creationId xmlns:a16="http://schemas.microsoft.com/office/drawing/2014/main" id="{BF1BCF5F-6D08-8441-8D56-2C7B011022D7}"/>
              </a:ext>
            </a:extLst>
          </p:cNvPr>
          <p:cNvPicPr>
            <a:picLocks noGrp="1" noChangeAspect="1"/>
          </p:cNvPicPr>
          <p:nvPr>
            <p:ph idx="1"/>
          </p:nvPr>
        </p:nvPicPr>
        <p:blipFill>
          <a:blip r:embed="rId4"/>
          <a:stretch>
            <a:fillRect/>
          </a:stretch>
        </p:blipFill>
        <p:spPr>
          <a:xfrm>
            <a:off x="2400367" y="1548686"/>
            <a:ext cx="4343265" cy="4169534"/>
          </a:xfrm>
          <a:noFill/>
        </p:spPr>
      </p:pic>
      <p:pic>
        <p:nvPicPr>
          <p:cNvPr id="2" name="Audio 1">
            <a:hlinkClick r:id="" action="ppaction://media"/>
            <a:extLst>
              <a:ext uri="{FF2B5EF4-FFF2-40B4-BE49-F238E27FC236}">
                <a16:creationId xmlns:a16="http://schemas.microsoft.com/office/drawing/2014/main" id="{25B7616E-559C-4C4E-9E4D-A34B35F17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36677053"/>
      </p:ext>
    </p:extLst>
  </p:cSld>
  <p:clrMapOvr>
    <a:masterClrMapping/>
  </p:clrMapOvr>
  <p:transition advTm="7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2359-A025-384C-98E2-AFC982F64100}"/>
              </a:ext>
            </a:extLst>
          </p:cNvPr>
          <p:cNvSpPr>
            <a:spLocks noGrp="1"/>
          </p:cNvSpPr>
          <p:nvPr>
            <p:ph type="title"/>
          </p:nvPr>
        </p:nvSpPr>
        <p:spPr/>
        <p:txBody>
          <a:bodyPr/>
          <a:lstStyle/>
          <a:p>
            <a:r>
              <a:rPr lang="en-US" dirty="0">
                <a:solidFill>
                  <a:srgbClr val="1615D5"/>
                </a:solidFill>
              </a:rPr>
              <a:t>Texas Flag Trivia</a:t>
            </a:r>
          </a:p>
        </p:txBody>
      </p:sp>
      <p:sp>
        <p:nvSpPr>
          <p:cNvPr id="3" name="Content Placeholder 2">
            <a:extLst>
              <a:ext uri="{FF2B5EF4-FFF2-40B4-BE49-F238E27FC236}">
                <a16:creationId xmlns:a16="http://schemas.microsoft.com/office/drawing/2014/main" id="{43BD4041-9FD2-744B-8581-42F5513020B4}"/>
              </a:ext>
            </a:extLst>
          </p:cNvPr>
          <p:cNvSpPr>
            <a:spLocks noGrp="1"/>
          </p:cNvSpPr>
          <p:nvPr>
            <p:ph idx="1"/>
          </p:nvPr>
        </p:nvSpPr>
        <p:spPr>
          <a:xfrm>
            <a:off x="457200" y="1600201"/>
            <a:ext cx="8321040" cy="4413324"/>
          </a:xfrm>
        </p:spPr>
        <p:txBody>
          <a:bodyPr>
            <a:normAutofit fontScale="92500" lnSpcReduction="20000"/>
          </a:bodyPr>
          <a:lstStyle/>
          <a:p>
            <a:r>
              <a:rPr lang="en-US" dirty="0"/>
              <a:t>Moniker/Nickname: The Lone Star State</a:t>
            </a:r>
          </a:p>
          <a:p>
            <a:r>
              <a:rPr lang="en-US" dirty="0"/>
              <a:t>Star summons unity in the fight for independence against Mexico. </a:t>
            </a:r>
          </a:p>
          <a:p>
            <a:r>
              <a:rPr lang="en-US" dirty="0"/>
              <a:t>Colors, inspired by the United States flag:</a:t>
            </a:r>
          </a:p>
          <a:p>
            <a:pPr lvl="1"/>
            <a:r>
              <a:rPr lang="en-US" dirty="0">
                <a:solidFill>
                  <a:srgbClr val="1615D5"/>
                </a:solidFill>
              </a:rPr>
              <a:t>"Old Glory Blue" for loyalty,</a:t>
            </a:r>
          </a:p>
          <a:p>
            <a:pPr lvl="1"/>
            <a:r>
              <a:rPr lang="en-US" dirty="0">
                <a:solidFill>
                  <a:srgbClr val="FF0000"/>
                </a:solidFill>
              </a:rPr>
              <a:t>"Old Glory Red" for bravery </a:t>
            </a:r>
            <a:r>
              <a:rPr lang="en-US" dirty="0"/>
              <a:t>and </a:t>
            </a:r>
          </a:p>
          <a:p>
            <a:pPr lvl="1"/>
            <a:r>
              <a:rPr lang="en-US" dirty="0"/>
              <a:t>white for purity.</a:t>
            </a:r>
          </a:p>
          <a:p>
            <a:pPr fontAlgn="base"/>
            <a:r>
              <a:rPr lang="en-US" dirty="0"/>
              <a:t>Flag code also states: </a:t>
            </a:r>
          </a:p>
          <a:p>
            <a:pPr lvl="1" fontAlgn="base"/>
            <a:r>
              <a:rPr lang="en-US" dirty="0"/>
              <a:t>Single (lone) </a:t>
            </a:r>
            <a:r>
              <a:rPr lang="en-US" b="1" dirty="0"/>
              <a:t>star</a:t>
            </a:r>
            <a:r>
              <a:rPr lang="en-US" dirty="0"/>
              <a:t> "represents ALL of </a:t>
            </a:r>
            <a:r>
              <a:rPr lang="en-US" b="1" dirty="0"/>
              <a:t>Texas</a:t>
            </a:r>
            <a:r>
              <a:rPr lang="en-US" dirty="0"/>
              <a:t> and stands for our unity as one for God, State, and Country."</a:t>
            </a:r>
          </a:p>
          <a:p>
            <a:endParaRPr lang="en-US" dirty="0"/>
          </a:p>
        </p:txBody>
      </p:sp>
      <p:pic>
        <p:nvPicPr>
          <p:cNvPr id="4" name="Audio 3">
            <a:hlinkClick r:id="" action="ppaction://media"/>
            <a:extLst>
              <a:ext uri="{FF2B5EF4-FFF2-40B4-BE49-F238E27FC236}">
                <a16:creationId xmlns:a16="http://schemas.microsoft.com/office/drawing/2014/main" id="{B4E2D8C2-FF6E-234E-99EB-19F8A75AE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15309403"/>
      </p:ext>
    </p:extLst>
  </p:cSld>
  <p:clrMapOvr>
    <a:masterClrMapping/>
  </p:clrMapOvr>
  <p:transition advTm="44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Cooper Creek Cemetery</a:t>
            </a:r>
          </a:p>
        </p:txBody>
      </p:sp>
      <p:pic>
        <p:nvPicPr>
          <p:cNvPr id="4" name="Audio 3">
            <a:hlinkClick r:id="" action="ppaction://media"/>
            <a:extLst>
              <a:ext uri="{FF2B5EF4-FFF2-40B4-BE49-F238E27FC236}">
                <a16:creationId xmlns:a16="http://schemas.microsoft.com/office/drawing/2014/main" id="{59EFBBBD-85D4-114F-B540-F6D3096D86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60751107"/>
      </p:ext>
    </p:extLst>
  </p:cSld>
  <p:clrMapOvr>
    <a:masterClrMapping/>
  </p:clrMapOvr>
  <p:transition advTm="113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Cooper Creek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93434"/>
            <a:ext cx="4038600" cy="5297822"/>
          </a:xfrm>
        </p:spPr>
        <p:txBody>
          <a:bodyPr>
            <a:normAutofit fontScale="77500" lnSpcReduction="20000"/>
          </a:bodyPr>
          <a:lstStyle/>
          <a:p>
            <a:r>
              <a:rPr lang="en-US" dirty="0">
                <a:solidFill>
                  <a:srgbClr val="FF0000"/>
                </a:solidFill>
              </a:rPr>
              <a:t>75</a:t>
            </a:r>
            <a:r>
              <a:rPr lang="en-US" dirty="0"/>
              <a:t> veterans identified of </a:t>
            </a:r>
            <a:br>
              <a:rPr lang="en-US" dirty="0"/>
            </a:br>
            <a:r>
              <a:rPr lang="en-US" dirty="0"/>
              <a:t>1003 occupants</a:t>
            </a:r>
          </a:p>
          <a:p>
            <a:pPr lvl="1"/>
            <a:r>
              <a:rPr lang="en-US" dirty="0"/>
              <a:t>7% veterans</a:t>
            </a:r>
          </a:p>
          <a:p>
            <a:r>
              <a:rPr lang="en-US" dirty="0"/>
              <a:t>Conflict: </a:t>
            </a:r>
            <a:r>
              <a:rPr lang="en-US" dirty="0">
                <a:solidFill>
                  <a:srgbClr val="1615D5"/>
                </a:solidFill>
              </a:rPr>
              <a:t>78</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4</a:t>
            </a:r>
          </a:p>
          <a:p>
            <a:pPr lvl="1"/>
            <a:r>
              <a:rPr lang="en-US" dirty="0"/>
              <a:t>Indian Wars:</a:t>
            </a:r>
            <a:endParaRPr lang="en-US" dirty="0">
              <a:solidFill>
                <a:srgbClr val="1615D5"/>
              </a:solidFill>
            </a:endParaRPr>
          </a:p>
          <a:p>
            <a:pPr lvl="1"/>
            <a:r>
              <a:rPr lang="en-US" dirty="0"/>
              <a:t>Spanish-American: </a:t>
            </a:r>
          </a:p>
          <a:p>
            <a:pPr lvl="1"/>
            <a:r>
              <a:rPr lang="en-US" dirty="0"/>
              <a:t>WW I: </a:t>
            </a:r>
            <a:r>
              <a:rPr lang="en-US" dirty="0">
                <a:solidFill>
                  <a:srgbClr val="1615D5"/>
                </a:solidFill>
              </a:rPr>
              <a:t>8</a:t>
            </a:r>
          </a:p>
          <a:p>
            <a:pPr lvl="1"/>
            <a:r>
              <a:rPr lang="en-US" dirty="0"/>
              <a:t>WW II: </a:t>
            </a:r>
            <a:r>
              <a:rPr lang="en-US" dirty="0">
                <a:solidFill>
                  <a:srgbClr val="1615D5"/>
                </a:solidFill>
              </a:rPr>
              <a:t>40</a:t>
            </a:r>
          </a:p>
          <a:p>
            <a:pPr lvl="1"/>
            <a:r>
              <a:rPr lang="en-US" dirty="0"/>
              <a:t>Korea: </a:t>
            </a:r>
            <a:r>
              <a:rPr lang="en-US" dirty="0">
                <a:solidFill>
                  <a:srgbClr val="1615D5"/>
                </a:solidFill>
              </a:rPr>
              <a:t>10</a:t>
            </a:r>
          </a:p>
          <a:p>
            <a:pPr lvl="1"/>
            <a:r>
              <a:rPr lang="en-US" dirty="0"/>
              <a:t>Vietnam: </a:t>
            </a:r>
            <a:r>
              <a:rPr lang="en-US" dirty="0">
                <a:solidFill>
                  <a:srgbClr val="1615D5"/>
                </a:solidFill>
              </a:rPr>
              <a:t>12</a:t>
            </a:r>
          </a:p>
          <a:p>
            <a:pPr lvl="1"/>
            <a:r>
              <a:rPr lang="en-US" dirty="0"/>
              <a:t>War on Terror: </a:t>
            </a:r>
          </a:p>
          <a:p>
            <a:pPr lvl="1"/>
            <a:r>
              <a:rPr lang="en-US" dirty="0"/>
              <a:t>Peace time or Unknown: </a:t>
            </a:r>
            <a:r>
              <a:rPr lang="en-US" dirty="0">
                <a:solidFill>
                  <a:srgbClr val="1615D5"/>
                </a:solidFill>
              </a:rPr>
              <a:t>4</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1"/>
            <a:ext cx="4347210" cy="1250576"/>
          </a:xfrm>
        </p:spPr>
        <p:txBody>
          <a:bodyPr>
            <a:normAutofit fontScale="77500" lnSpcReduction="20000"/>
          </a:bodyPr>
          <a:lstStyle/>
          <a:p>
            <a:r>
              <a:rPr lang="en-US"/>
              <a:t>Address</a:t>
            </a:r>
          </a:p>
          <a:p>
            <a:pPr lvl="1"/>
            <a:r>
              <a:rPr lang="en-US"/>
              <a:t>4582 </a:t>
            </a:r>
            <a:r>
              <a:rPr lang="en-US" err="1"/>
              <a:t>Fishtrap</a:t>
            </a:r>
            <a:r>
              <a:rPr lang="en-US"/>
              <a:t> Rd.</a:t>
            </a:r>
          </a:p>
          <a:p>
            <a:pPr lvl="1"/>
            <a:r>
              <a:rPr lang="en-US"/>
              <a:t>Denton, Texas  76208</a:t>
            </a:r>
          </a:p>
        </p:txBody>
      </p:sp>
      <p:sp>
        <p:nvSpPr>
          <p:cNvPr id="5" name="TextBox 4">
            <a:extLst>
              <a:ext uri="{FF2B5EF4-FFF2-40B4-BE49-F238E27FC236}">
                <a16:creationId xmlns:a16="http://schemas.microsoft.com/office/drawing/2014/main" id="{013A5ECE-5EE6-CB4C-96DB-AE4535104F28}"/>
              </a:ext>
            </a:extLst>
          </p:cNvPr>
          <p:cNvSpPr txBox="1"/>
          <p:nvPr/>
        </p:nvSpPr>
        <p:spPr>
          <a:xfrm>
            <a:off x="4648200" y="5676635"/>
            <a:ext cx="2993705" cy="1200329"/>
          </a:xfrm>
          <a:prstGeom prst="rect">
            <a:avLst/>
          </a:prstGeom>
          <a:noFill/>
        </p:spPr>
        <p:txBody>
          <a:bodyPr wrap="none" rtlCol="0">
            <a:spAutoFit/>
          </a:bodyPr>
          <a:lstStyle/>
          <a:p>
            <a:r>
              <a:rPr lang="en-US" sz="2400" dirty="0">
                <a:solidFill>
                  <a:srgbClr val="FF0000"/>
                </a:solidFill>
              </a:rPr>
              <a:t>Adoption cost: $780 +</a:t>
            </a:r>
            <a:br>
              <a:rPr lang="en-US" sz="2400" dirty="0">
                <a:solidFill>
                  <a:srgbClr val="FF0000"/>
                </a:solidFill>
              </a:rPr>
            </a:br>
            <a:r>
              <a:rPr lang="en-US" sz="2400" dirty="0">
                <a:solidFill>
                  <a:srgbClr val="FF0000"/>
                </a:solidFill>
              </a:rPr>
              <a:t>$37.50 for QR codes = </a:t>
            </a:r>
            <a:br>
              <a:rPr lang="en-US" sz="2400" dirty="0">
                <a:solidFill>
                  <a:srgbClr val="FF0000"/>
                </a:solidFill>
              </a:rPr>
            </a:br>
            <a:r>
              <a:rPr lang="en-US" sz="2400" dirty="0">
                <a:solidFill>
                  <a:srgbClr val="1615D5"/>
                </a:solidFill>
              </a:rPr>
              <a:t>$817.50 + panels</a:t>
            </a:r>
          </a:p>
        </p:txBody>
      </p:sp>
      <p:pic>
        <p:nvPicPr>
          <p:cNvPr id="7" name="Picture 6" descr="Map&#10;&#10;Description automatically generated">
            <a:extLst>
              <a:ext uri="{FF2B5EF4-FFF2-40B4-BE49-F238E27FC236}">
                <a16:creationId xmlns:a16="http://schemas.microsoft.com/office/drawing/2014/main" id="{8C9C7D98-FAC7-A649-B2DB-1EE364BD0B84}"/>
              </a:ext>
            </a:extLst>
          </p:cNvPr>
          <p:cNvPicPr>
            <a:picLocks noChangeAspect="1"/>
          </p:cNvPicPr>
          <p:nvPr/>
        </p:nvPicPr>
        <p:blipFill>
          <a:blip r:embed="rId5"/>
          <a:stretch>
            <a:fillRect/>
          </a:stretch>
        </p:blipFill>
        <p:spPr>
          <a:xfrm>
            <a:off x="4100717" y="2552532"/>
            <a:ext cx="4894693" cy="3146115"/>
          </a:xfrm>
          <a:prstGeom prst="rect">
            <a:avLst/>
          </a:prstGeom>
        </p:spPr>
      </p:pic>
      <p:pic>
        <p:nvPicPr>
          <p:cNvPr id="6" name="Audio 5">
            <a:hlinkClick r:id="" action="ppaction://media"/>
            <a:extLst>
              <a:ext uri="{FF2B5EF4-FFF2-40B4-BE49-F238E27FC236}">
                <a16:creationId xmlns:a16="http://schemas.microsoft.com/office/drawing/2014/main" id="{D41ECB32-B6A7-F740-891B-C1D370CDD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90798273"/>
      </p:ext>
    </p:extLst>
  </p:cSld>
  <p:clrMapOvr>
    <a:masterClrMapping/>
  </p:clrMapOvr>
  <p:transition advTm="24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ky, outdoor, sign&#10;&#10;Description automatically generated">
            <a:extLst>
              <a:ext uri="{FF2B5EF4-FFF2-40B4-BE49-F238E27FC236}">
                <a16:creationId xmlns:a16="http://schemas.microsoft.com/office/drawing/2014/main" id="{4F187E5A-EA6A-024D-97D5-7E31A0580D6B}"/>
              </a:ext>
            </a:extLst>
          </p:cNvPr>
          <p:cNvPicPr>
            <a:picLocks noGrp="1" noChangeAspect="1"/>
          </p:cNvPicPr>
          <p:nvPr>
            <p:ph sz="half" idx="1"/>
          </p:nvPr>
        </p:nvPicPr>
        <p:blipFill>
          <a:blip r:embed="rId4"/>
          <a:stretch>
            <a:fillRect/>
          </a:stretch>
        </p:blipFill>
        <p:spPr>
          <a:xfrm rot="5400000">
            <a:off x="-219731" y="1194863"/>
            <a:ext cx="5996330" cy="4468273"/>
          </a:xfrm>
        </p:spPr>
      </p:pic>
      <p:pic>
        <p:nvPicPr>
          <p:cNvPr id="8" name="Content Placeholder 7" descr="A picture containing tree, outdoor, forest, wooded&#10;&#10;Description automatically generated">
            <a:extLst>
              <a:ext uri="{FF2B5EF4-FFF2-40B4-BE49-F238E27FC236}">
                <a16:creationId xmlns:a16="http://schemas.microsoft.com/office/drawing/2014/main" id="{1019715E-9111-AC42-917D-74406C455C40}"/>
              </a:ext>
            </a:extLst>
          </p:cNvPr>
          <p:cNvPicPr>
            <a:picLocks noGrp="1" noChangeAspect="1"/>
          </p:cNvPicPr>
          <p:nvPr>
            <p:ph sz="half" idx="2"/>
          </p:nvPr>
        </p:nvPicPr>
        <p:blipFill>
          <a:blip r:embed="rId5"/>
          <a:stretch>
            <a:fillRect/>
          </a:stretch>
        </p:blipFill>
        <p:spPr>
          <a:xfrm rot="5400000">
            <a:off x="5214512" y="788831"/>
            <a:ext cx="3262648" cy="2446986"/>
          </a:xfrm>
        </p:spPr>
      </p:pic>
      <p:pic>
        <p:nvPicPr>
          <p:cNvPr id="10" name="Picture 9" descr="A picture containing tree, grass, outdoor, park&#10;&#10;Description automatically generated">
            <a:extLst>
              <a:ext uri="{FF2B5EF4-FFF2-40B4-BE49-F238E27FC236}">
                <a16:creationId xmlns:a16="http://schemas.microsoft.com/office/drawing/2014/main" id="{59F0746F-BD19-3849-ACBE-079ED9BEB66C}"/>
              </a:ext>
            </a:extLst>
          </p:cNvPr>
          <p:cNvPicPr>
            <a:picLocks noChangeAspect="1"/>
          </p:cNvPicPr>
          <p:nvPr/>
        </p:nvPicPr>
        <p:blipFill>
          <a:blip r:embed="rId6"/>
          <a:stretch>
            <a:fillRect/>
          </a:stretch>
        </p:blipFill>
        <p:spPr>
          <a:xfrm>
            <a:off x="4402799" y="3727102"/>
            <a:ext cx="3666530" cy="2749898"/>
          </a:xfrm>
          <a:prstGeom prst="rect">
            <a:avLst/>
          </a:prstGeom>
        </p:spPr>
      </p:pic>
      <p:pic>
        <p:nvPicPr>
          <p:cNvPr id="2" name="Audio 1">
            <a:hlinkClick r:id="" action="ppaction://media"/>
            <a:extLst>
              <a:ext uri="{FF2B5EF4-FFF2-40B4-BE49-F238E27FC236}">
                <a16:creationId xmlns:a16="http://schemas.microsoft.com/office/drawing/2014/main" id="{31483E5B-8013-3D4A-B9A7-E466726ECD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03261871"/>
      </p:ext>
    </p:extLst>
  </p:cSld>
  <p:clrMapOvr>
    <a:masterClrMapping/>
  </p:clrMapOvr>
  <p:transition advTm="18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Shiloh Cemetery, Corinth</a:t>
            </a:r>
          </a:p>
        </p:txBody>
      </p:sp>
      <p:pic>
        <p:nvPicPr>
          <p:cNvPr id="5" name="Audio 4">
            <a:hlinkClick r:id="" action="ppaction://media"/>
            <a:extLst>
              <a:ext uri="{FF2B5EF4-FFF2-40B4-BE49-F238E27FC236}">
                <a16:creationId xmlns:a16="http://schemas.microsoft.com/office/drawing/2014/main" id="{D6AA9465-ED82-3B47-B2E9-BDB20C31EB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68102488"/>
      </p:ext>
    </p:extLst>
  </p:cSld>
  <p:clrMapOvr>
    <a:masterClrMapping/>
  </p:clrMapOvr>
  <p:transition advTm="122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Shiloh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234280"/>
            <a:ext cx="4038600" cy="5532279"/>
          </a:xfrm>
        </p:spPr>
        <p:txBody>
          <a:bodyPr>
            <a:normAutofit fontScale="77500" lnSpcReduction="20000"/>
          </a:bodyPr>
          <a:lstStyle/>
          <a:p>
            <a:r>
              <a:rPr lang="en-US" dirty="0">
                <a:solidFill>
                  <a:srgbClr val="FF0000"/>
                </a:solidFill>
              </a:rPr>
              <a:t>71</a:t>
            </a:r>
            <a:r>
              <a:rPr lang="en-US" dirty="0"/>
              <a:t> veterans identified of </a:t>
            </a:r>
            <a:br>
              <a:rPr lang="en-US" dirty="0"/>
            </a:br>
            <a:r>
              <a:rPr lang="en-US" dirty="0"/>
              <a:t>579 occupants</a:t>
            </a:r>
          </a:p>
          <a:p>
            <a:pPr lvl="1"/>
            <a:r>
              <a:rPr lang="en-US" dirty="0"/>
              <a:t>12% veterans</a:t>
            </a:r>
          </a:p>
          <a:p>
            <a:r>
              <a:rPr lang="en-US" dirty="0"/>
              <a:t>Conflicts: </a:t>
            </a:r>
            <a:r>
              <a:rPr lang="en-US" dirty="0">
                <a:solidFill>
                  <a:srgbClr val="1615D5"/>
                </a:solidFill>
              </a:rPr>
              <a:t>77</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2</a:t>
            </a:r>
          </a:p>
          <a:p>
            <a:pPr lvl="1"/>
            <a:r>
              <a:rPr lang="en-US" dirty="0"/>
              <a:t>Indian Wars:</a:t>
            </a:r>
            <a:endParaRPr lang="en-US" dirty="0">
              <a:solidFill>
                <a:srgbClr val="1615D5"/>
              </a:solidFill>
            </a:endParaRPr>
          </a:p>
          <a:p>
            <a:pPr lvl="1"/>
            <a:r>
              <a:rPr lang="en-US" dirty="0"/>
              <a:t>Spanish-American: </a:t>
            </a:r>
          </a:p>
          <a:p>
            <a:pPr lvl="1"/>
            <a:r>
              <a:rPr lang="en-US" dirty="0"/>
              <a:t>WW I: </a:t>
            </a:r>
            <a:r>
              <a:rPr lang="en-US" dirty="0">
                <a:solidFill>
                  <a:srgbClr val="1615D5"/>
                </a:solidFill>
              </a:rPr>
              <a:t>9</a:t>
            </a:r>
          </a:p>
          <a:p>
            <a:pPr lvl="1"/>
            <a:r>
              <a:rPr lang="en-US" dirty="0"/>
              <a:t>WW II: </a:t>
            </a:r>
            <a:r>
              <a:rPr lang="en-US" dirty="0">
                <a:solidFill>
                  <a:srgbClr val="1615D5"/>
                </a:solidFill>
              </a:rPr>
              <a:t>43</a:t>
            </a:r>
          </a:p>
          <a:p>
            <a:pPr lvl="1"/>
            <a:r>
              <a:rPr lang="en-US" dirty="0"/>
              <a:t>Korea: </a:t>
            </a:r>
            <a:r>
              <a:rPr lang="en-US" dirty="0">
                <a:solidFill>
                  <a:srgbClr val="1615D5"/>
                </a:solidFill>
              </a:rPr>
              <a:t>7</a:t>
            </a:r>
          </a:p>
          <a:p>
            <a:pPr lvl="1"/>
            <a:r>
              <a:rPr lang="en-US" dirty="0"/>
              <a:t>Vietnam: </a:t>
            </a:r>
            <a:r>
              <a:rPr lang="en-US" dirty="0">
                <a:solidFill>
                  <a:srgbClr val="1615D5"/>
                </a:solidFill>
              </a:rPr>
              <a:t>13</a:t>
            </a:r>
          </a:p>
          <a:p>
            <a:pPr lvl="1"/>
            <a:r>
              <a:rPr lang="en-US" dirty="0"/>
              <a:t>War on Terror: </a:t>
            </a:r>
          </a:p>
          <a:p>
            <a:pPr lvl="1"/>
            <a:r>
              <a:rPr lang="en-US" dirty="0"/>
              <a:t>Peace time or Unknown: </a:t>
            </a:r>
            <a:r>
              <a:rPr lang="en-US" dirty="0">
                <a:solidFill>
                  <a:srgbClr val="1615D5"/>
                </a:solidFill>
              </a:rPr>
              <a:t>3</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4525963"/>
          </a:xfrm>
        </p:spPr>
        <p:txBody>
          <a:bodyPr>
            <a:normAutofit fontScale="77500" lnSpcReduction="20000"/>
          </a:bodyPr>
          <a:lstStyle/>
          <a:p>
            <a:r>
              <a:rPr lang="en-US" dirty="0"/>
              <a:t>Address</a:t>
            </a:r>
          </a:p>
          <a:p>
            <a:pPr lvl="1"/>
            <a:r>
              <a:rPr lang="en-US" dirty="0"/>
              <a:t>North side of Shady Shores Rd.</a:t>
            </a:r>
            <a:endParaRPr lang="en-US" sz="4400" dirty="0"/>
          </a:p>
          <a:p>
            <a:pPr lvl="1"/>
            <a:r>
              <a:rPr lang="en-US" dirty="0"/>
              <a:t>Corinth, Texas</a:t>
            </a:r>
            <a:endParaRPr lang="en-US" sz="4400" dirty="0"/>
          </a:p>
          <a:p>
            <a:pPr lvl="1"/>
            <a:endParaRPr lang="en-US" dirty="0"/>
          </a:p>
        </p:txBody>
      </p:sp>
      <p:sp>
        <p:nvSpPr>
          <p:cNvPr id="5" name="TextBox 4">
            <a:extLst>
              <a:ext uri="{FF2B5EF4-FFF2-40B4-BE49-F238E27FC236}">
                <a16:creationId xmlns:a16="http://schemas.microsoft.com/office/drawing/2014/main" id="{D176047B-06EE-9B4A-802F-66BD275C2B55}"/>
              </a:ext>
            </a:extLst>
          </p:cNvPr>
          <p:cNvSpPr txBox="1"/>
          <p:nvPr/>
        </p:nvSpPr>
        <p:spPr>
          <a:xfrm>
            <a:off x="4648200" y="5639674"/>
            <a:ext cx="2924775" cy="1200329"/>
          </a:xfrm>
          <a:prstGeom prst="rect">
            <a:avLst/>
          </a:prstGeom>
          <a:noFill/>
        </p:spPr>
        <p:txBody>
          <a:bodyPr wrap="none" rtlCol="0">
            <a:spAutoFit/>
          </a:bodyPr>
          <a:lstStyle/>
          <a:p>
            <a:r>
              <a:rPr lang="en-US" sz="2400" dirty="0">
                <a:solidFill>
                  <a:srgbClr val="FF0000"/>
                </a:solidFill>
              </a:rPr>
              <a:t>Adoption cost: $770 +</a:t>
            </a:r>
            <a:br>
              <a:rPr lang="en-US" sz="2400" dirty="0">
                <a:solidFill>
                  <a:srgbClr val="FF0000"/>
                </a:solidFill>
              </a:rPr>
            </a:br>
            <a:r>
              <a:rPr lang="en-US" sz="2400" dirty="0">
                <a:solidFill>
                  <a:srgbClr val="FF0000"/>
                </a:solidFill>
              </a:rPr>
              <a:t>$35.50 for QR codes =</a:t>
            </a:r>
            <a:br>
              <a:rPr lang="en-US" sz="2400" dirty="0">
                <a:solidFill>
                  <a:srgbClr val="FF0000"/>
                </a:solidFill>
              </a:rPr>
            </a:br>
            <a:r>
              <a:rPr lang="en-US" sz="2400" dirty="0">
                <a:solidFill>
                  <a:srgbClr val="1615D5"/>
                </a:solidFill>
              </a:rPr>
              <a:t>$805.50 + panels</a:t>
            </a:r>
          </a:p>
        </p:txBody>
      </p:sp>
      <p:pic>
        <p:nvPicPr>
          <p:cNvPr id="7" name="Picture 6" descr="Map&#10;&#10;Description automatically generated">
            <a:extLst>
              <a:ext uri="{FF2B5EF4-FFF2-40B4-BE49-F238E27FC236}">
                <a16:creationId xmlns:a16="http://schemas.microsoft.com/office/drawing/2014/main" id="{4AF73EBF-0EED-4E48-9454-153C4D384E71}"/>
              </a:ext>
            </a:extLst>
          </p:cNvPr>
          <p:cNvPicPr>
            <a:picLocks noChangeAspect="1"/>
          </p:cNvPicPr>
          <p:nvPr/>
        </p:nvPicPr>
        <p:blipFill>
          <a:blip r:embed="rId5"/>
          <a:stretch>
            <a:fillRect/>
          </a:stretch>
        </p:blipFill>
        <p:spPr>
          <a:xfrm>
            <a:off x="4244368" y="2675128"/>
            <a:ext cx="4693865" cy="2964546"/>
          </a:xfrm>
          <a:prstGeom prst="rect">
            <a:avLst/>
          </a:prstGeom>
        </p:spPr>
      </p:pic>
      <p:pic>
        <p:nvPicPr>
          <p:cNvPr id="8" name="Audio 7">
            <a:hlinkClick r:id="" action="ppaction://media"/>
            <a:extLst>
              <a:ext uri="{FF2B5EF4-FFF2-40B4-BE49-F238E27FC236}">
                <a16:creationId xmlns:a16="http://schemas.microsoft.com/office/drawing/2014/main" id="{79F13D14-10A3-C04F-BD9D-AC9F14368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4044417"/>
      </p:ext>
    </p:extLst>
  </p:cSld>
  <p:clrMapOvr>
    <a:masterClrMapping/>
  </p:clrMapOvr>
  <p:transition advTm="38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tree, outdoor, sign&#10;&#10;Description automatically generated">
            <a:extLst>
              <a:ext uri="{FF2B5EF4-FFF2-40B4-BE49-F238E27FC236}">
                <a16:creationId xmlns:a16="http://schemas.microsoft.com/office/drawing/2014/main" id="{9A9A6A40-523D-2F4C-B027-D6B3A560DC78}"/>
              </a:ext>
            </a:extLst>
          </p:cNvPr>
          <p:cNvPicPr>
            <a:picLocks noGrp="1" noChangeAspect="1"/>
          </p:cNvPicPr>
          <p:nvPr>
            <p:ph sz="half" idx="1"/>
          </p:nvPr>
        </p:nvPicPr>
        <p:blipFill>
          <a:blip r:embed="rId4"/>
          <a:stretch>
            <a:fillRect/>
          </a:stretch>
        </p:blipFill>
        <p:spPr>
          <a:xfrm>
            <a:off x="3025739" y="212031"/>
            <a:ext cx="3310666" cy="6433938"/>
          </a:xfrm>
        </p:spPr>
      </p:pic>
      <p:pic>
        <p:nvPicPr>
          <p:cNvPr id="2" name="Audio 1">
            <a:hlinkClick r:id="" action="ppaction://media"/>
            <a:extLst>
              <a:ext uri="{FF2B5EF4-FFF2-40B4-BE49-F238E27FC236}">
                <a16:creationId xmlns:a16="http://schemas.microsoft.com/office/drawing/2014/main" id="{A6D7C581-8BC0-114D-8E38-B0A18B642B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4377370"/>
      </p:ext>
    </p:extLst>
  </p:cSld>
  <p:clrMapOvr>
    <a:masterClrMapping/>
  </p:clrMapOvr>
  <p:transition advTm="135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Old Alton Cemetery, Denton</a:t>
            </a:r>
          </a:p>
        </p:txBody>
      </p:sp>
      <p:pic>
        <p:nvPicPr>
          <p:cNvPr id="4" name="Audio 3">
            <a:hlinkClick r:id="" action="ppaction://media"/>
            <a:extLst>
              <a:ext uri="{FF2B5EF4-FFF2-40B4-BE49-F238E27FC236}">
                <a16:creationId xmlns:a16="http://schemas.microsoft.com/office/drawing/2014/main" id="{0A710907-8EB7-9847-AF90-1DF11960DD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37206714"/>
      </p:ext>
    </p:extLst>
  </p:cSld>
  <p:clrMapOvr>
    <a:masterClrMapping/>
  </p:clrMapOvr>
  <p:transition advTm="8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Old Alton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71600"/>
            <a:ext cx="4038600" cy="5287384"/>
          </a:xfrm>
        </p:spPr>
        <p:txBody>
          <a:bodyPr>
            <a:normAutofit fontScale="77500" lnSpcReduction="20000"/>
          </a:bodyPr>
          <a:lstStyle/>
          <a:p>
            <a:r>
              <a:rPr lang="en-US" dirty="0">
                <a:solidFill>
                  <a:srgbClr val="FF0000"/>
                </a:solidFill>
              </a:rPr>
              <a:t>63</a:t>
            </a:r>
            <a:r>
              <a:rPr lang="en-US" dirty="0"/>
              <a:t> veterans identified of </a:t>
            </a:r>
            <a:br>
              <a:rPr lang="en-US" dirty="0"/>
            </a:br>
            <a:r>
              <a:rPr lang="en-US" dirty="0"/>
              <a:t>728 occupants</a:t>
            </a:r>
          </a:p>
          <a:p>
            <a:pPr lvl="1"/>
            <a:r>
              <a:rPr lang="en-US" dirty="0"/>
              <a:t>8% veterans</a:t>
            </a:r>
          </a:p>
          <a:p>
            <a:r>
              <a:rPr lang="en-US" dirty="0"/>
              <a:t>Conflicts: </a:t>
            </a:r>
            <a:r>
              <a:rPr lang="en-US" dirty="0">
                <a:solidFill>
                  <a:srgbClr val="1615D5"/>
                </a:solidFill>
              </a:rPr>
              <a:t>65</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3</a:t>
            </a:r>
          </a:p>
          <a:p>
            <a:pPr lvl="1"/>
            <a:r>
              <a:rPr lang="en-US" dirty="0"/>
              <a:t>Indian Wars:</a:t>
            </a:r>
            <a:endParaRPr lang="en-US" dirty="0">
              <a:solidFill>
                <a:srgbClr val="1615D5"/>
              </a:solidFill>
            </a:endParaRPr>
          </a:p>
          <a:p>
            <a:pPr lvl="1"/>
            <a:r>
              <a:rPr lang="en-US" dirty="0"/>
              <a:t>Spanish-American: </a:t>
            </a:r>
          </a:p>
          <a:p>
            <a:pPr lvl="1"/>
            <a:r>
              <a:rPr lang="en-US" dirty="0"/>
              <a:t>WW I: </a:t>
            </a:r>
            <a:r>
              <a:rPr lang="en-US" dirty="0">
                <a:solidFill>
                  <a:srgbClr val="1615D5"/>
                </a:solidFill>
              </a:rPr>
              <a:t>8</a:t>
            </a:r>
          </a:p>
          <a:p>
            <a:pPr lvl="1"/>
            <a:r>
              <a:rPr lang="en-US" dirty="0"/>
              <a:t>WW II: </a:t>
            </a:r>
            <a:r>
              <a:rPr lang="en-US" dirty="0">
                <a:solidFill>
                  <a:srgbClr val="1615D5"/>
                </a:solidFill>
              </a:rPr>
              <a:t>27</a:t>
            </a:r>
          </a:p>
          <a:p>
            <a:pPr lvl="1"/>
            <a:r>
              <a:rPr lang="en-US" dirty="0"/>
              <a:t>Korea: </a:t>
            </a:r>
            <a:r>
              <a:rPr lang="en-US" dirty="0">
                <a:solidFill>
                  <a:srgbClr val="1615D5"/>
                </a:solidFill>
              </a:rPr>
              <a:t>3</a:t>
            </a:r>
          </a:p>
          <a:p>
            <a:pPr lvl="1"/>
            <a:r>
              <a:rPr lang="en-US" dirty="0"/>
              <a:t>Vietnam: </a:t>
            </a:r>
            <a:r>
              <a:rPr lang="en-US" dirty="0">
                <a:solidFill>
                  <a:srgbClr val="1615D5"/>
                </a:solidFill>
              </a:rPr>
              <a:t>11</a:t>
            </a:r>
          </a:p>
          <a:p>
            <a:pPr lvl="1"/>
            <a:r>
              <a:rPr lang="en-US" dirty="0"/>
              <a:t>War on Terror: </a:t>
            </a:r>
          </a:p>
          <a:p>
            <a:pPr lvl="1"/>
            <a:r>
              <a:rPr lang="en-US" dirty="0"/>
              <a:t>Peace time or Unknown: </a:t>
            </a:r>
            <a:r>
              <a:rPr lang="en-US" dirty="0">
                <a:solidFill>
                  <a:srgbClr val="1615D5"/>
                </a:solidFill>
              </a:rPr>
              <a:t>13</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4525963"/>
          </a:xfrm>
        </p:spPr>
        <p:txBody>
          <a:bodyPr>
            <a:normAutofit fontScale="77500" lnSpcReduction="20000"/>
          </a:bodyPr>
          <a:lstStyle/>
          <a:p>
            <a:r>
              <a:rPr lang="en-US"/>
              <a:t>Address</a:t>
            </a:r>
          </a:p>
          <a:p>
            <a:pPr lvl="1"/>
            <a:r>
              <a:rPr lang="en-US"/>
              <a:t>5720 Teasley Lane</a:t>
            </a:r>
          </a:p>
          <a:p>
            <a:pPr lvl="1"/>
            <a:r>
              <a:rPr lang="en-US"/>
              <a:t>Denton, Texas</a:t>
            </a:r>
          </a:p>
          <a:p>
            <a:pPr lvl="1"/>
            <a:endParaRPr lang="en-US"/>
          </a:p>
        </p:txBody>
      </p:sp>
      <p:sp>
        <p:nvSpPr>
          <p:cNvPr id="5" name="TextBox 4">
            <a:extLst>
              <a:ext uri="{FF2B5EF4-FFF2-40B4-BE49-F238E27FC236}">
                <a16:creationId xmlns:a16="http://schemas.microsoft.com/office/drawing/2014/main" id="{792DB419-03D1-0541-BBAA-3E25BBDB16C8}"/>
              </a:ext>
            </a:extLst>
          </p:cNvPr>
          <p:cNvSpPr txBox="1"/>
          <p:nvPr/>
        </p:nvSpPr>
        <p:spPr>
          <a:xfrm>
            <a:off x="4648200" y="5657671"/>
            <a:ext cx="2924775" cy="1200329"/>
          </a:xfrm>
          <a:prstGeom prst="rect">
            <a:avLst/>
          </a:prstGeom>
          <a:noFill/>
        </p:spPr>
        <p:txBody>
          <a:bodyPr wrap="none" rtlCol="0">
            <a:spAutoFit/>
          </a:bodyPr>
          <a:lstStyle/>
          <a:p>
            <a:r>
              <a:rPr lang="en-US" sz="2400" dirty="0">
                <a:solidFill>
                  <a:srgbClr val="FF0000"/>
                </a:solidFill>
              </a:rPr>
              <a:t>Adoption cost: $650 +</a:t>
            </a:r>
            <a:br>
              <a:rPr lang="en-US" sz="2400" dirty="0">
                <a:solidFill>
                  <a:srgbClr val="FF0000"/>
                </a:solidFill>
              </a:rPr>
            </a:br>
            <a:r>
              <a:rPr lang="en-US" sz="2400" dirty="0">
                <a:solidFill>
                  <a:srgbClr val="FF0000"/>
                </a:solidFill>
              </a:rPr>
              <a:t>$31.50 for QR codes =</a:t>
            </a:r>
            <a:br>
              <a:rPr lang="en-US" sz="2400" dirty="0">
                <a:solidFill>
                  <a:srgbClr val="FF0000"/>
                </a:solidFill>
              </a:rPr>
            </a:br>
            <a:r>
              <a:rPr lang="en-US" sz="2400" dirty="0">
                <a:solidFill>
                  <a:srgbClr val="1615D5"/>
                </a:solidFill>
              </a:rPr>
              <a:t>$681.50 + panels</a:t>
            </a:r>
          </a:p>
        </p:txBody>
      </p:sp>
      <p:pic>
        <p:nvPicPr>
          <p:cNvPr id="7" name="Picture 6" descr="Map&#10;&#10;Description automatically generated">
            <a:extLst>
              <a:ext uri="{FF2B5EF4-FFF2-40B4-BE49-F238E27FC236}">
                <a16:creationId xmlns:a16="http://schemas.microsoft.com/office/drawing/2014/main" id="{7331AE0E-C7C7-C044-A920-4780C525043B}"/>
              </a:ext>
            </a:extLst>
          </p:cNvPr>
          <p:cNvPicPr>
            <a:picLocks noChangeAspect="1"/>
          </p:cNvPicPr>
          <p:nvPr/>
        </p:nvPicPr>
        <p:blipFill>
          <a:blip r:embed="rId5"/>
          <a:stretch>
            <a:fillRect/>
          </a:stretch>
        </p:blipFill>
        <p:spPr>
          <a:xfrm>
            <a:off x="4110520" y="2568232"/>
            <a:ext cx="4884890" cy="3009334"/>
          </a:xfrm>
          <a:prstGeom prst="rect">
            <a:avLst/>
          </a:prstGeom>
        </p:spPr>
      </p:pic>
      <p:pic>
        <p:nvPicPr>
          <p:cNvPr id="6" name="Audio 5">
            <a:hlinkClick r:id="" action="ppaction://media"/>
            <a:extLst>
              <a:ext uri="{FF2B5EF4-FFF2-40B4-BE49-F238E27FC236}">
                <a16:creationId xmlns:a16="http://schemas.microsoft.com/office/drawing/2014/main" id="{8863E565-F6D0-A54A-96DF-A79C808444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93160414"/>
      </p:ext>
    </p:extLst>
  </p:cSld>
  <p:clrMapOvr>
    <a:masterClrMapping/>
  </p:clrMapOvr>
  <p:transition advTm="270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outdoor, plaque&#10;&#10;Description automatically generated">
            <a:extLst>
              <a:ext uri="{FF2B5EF4-FFF2-40B4-BE49-F238E27FC236}">
                <a16:creationId xmlns:a16="http://schemas.microsoft.com/office/drawing/2014/main" id="{42E1503E-3DE1-144D-9B9A-39460D6AD840}"/>
              </a:ext>
            </a:extLst>
          </p:cNvPr>
          <p:cNvPicPr>
            <a:picLocks noGrp="1" noChangeAspect="1"/>
          </p:cNvPicPr>
          <p:nvPr>
            <p:ph sz="half" idx="1"/>
          </p:nvPr>
        </p:nvPicPr>
        <p:blipFill>
          <a:blip r:embed="rId4"/>
          <a:stretch>
            <a:fillRect/>
          </a:stretch>
        </p:blipFill>
        <p:spPr>
          <a:xfrm>
            <a:off x="971149" y="301951"/>
            <a:ext cx="3021302" cy="6254097"/>
          </a:xfrm>
        </p:spPr>
      </p:pic>
      <p:pic>
        <p:nvPicPr>
          <p:cNvPr id="12" name="Content Placeholder 11" descr="A picture containing text, grass, outdoor, building&#10;&#10;Description automatically generated">
            <a:extLst>
              <a:ext uri="{FF2B5EF4-FFF2-40B4-BE49-F238E27FC236}">
                <a16:creationId xmlns:a16="http://schemas.microsoft.com/office/drawing/2014/main" id="{26951537-D51E-1944-AB22-F202322B700D}"/>
              </a:ext>
            </a:extLst>
          </p:cNvPr>
          <p:cNvPicPr>
            <a:picLocks noGrp="1" noChangeAspect="1"/>
          </p:cNvPicPr>
          <p:nvPr>
            <p:ph sz="half" idx="2"/>
          </p:nvPr>
        </p:nvPicPr>
        <p:blipFill>
          <a:blip r:embed="rId5"/>
          <a:stretch>
            <a:fillRect/>
          </a:stretch>
        </p:blipFill>
        <p:spPr>
          <a:xfrm>
            <a:off x="4718451" y="1567791"/>
            <a:ext cx="3454400" cy="4152900"/>
          </a:xfrm>
        </p:spPr>
      </p:pic>
      <p:pic>
        <p:nvPicPr>
          <p:cNvPr id="2" name="Audio 1">
            <a:hlinkClick r:id="" action="ppaction://media"/>
            <a:extLst>
              <a:ext uri="{FF2B5EF4-FFF2-40B4-BE49-F238E27FC236}">
                <a16:creationId xmlns:a16="http://schemas.microsoft.com/office/drawing/2014/main" id="{FB58D2EF-FF6C-4046-884D-92A965C696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4874601"/>
      </p:ext>
    </p:extLst>
  </p:cSld>
  <p:clrMapOvr>
    <a:masterClrMapping/>
  </p:clrMapOvr>
  <p:transition advTm="358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Chinn’s Chapel Cemetery,</a:t>
            </a:r>
          </a:p>
          <a:p>
            <a:r>
              <a:rPr lang="en-US" dirty="0"/>
              <a:t>Highland Village </a:t>
            </a:r>
          </a:p>
        </p:txBody>
      </p:sp>
      <p:pic>
        <p:nvPicPr>
          <p:cNvPr id="5" name="Audio 4">
            <a:hlinkClick r:id="" action="ppaction://media"/>
            <a:extLst>
              <a:ext uri="{FF2B5EF4-FFF2-40B4-BE49-F238E27FC236}">
                <a16:creationId xmlns:a16="http://schemas.microsoft.com/office/drawing/2014/main" id="{BB74D632-5CC0-C34A-90EF-A21887124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64835366"/>
      </p:ext>
    </p:extLst>
  </p:cSld>
  <p:clrMapOvr>
    <a:masterClrMapping/>
  </p:clrMapOvr>
  <p:transition advTm="12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E310CF-18FE-4F0E-BADD-78797510F3BE}"/>
              </a:ext>
            </a:extLst>
          </p:cNvPr>
          <p:cNvSpPr>
            <a:spLocks noGrp="1"/>
          </p:cNvSpPr>
          <p:nvPr>
            <p:ph type="title"/>
          </p:nvPr>
        </p:nvSpPr>
        <p:spPr>
          <a:xfrm>
            <a:off x="457200" y="274638"/>
            <a:ext cx="8229600" cy="1143000"/>
          </a:xfrm>
        </p:spPr>
        <p:txBody>
          <a:bodyPr>
            <a:normAutofit fontScale="90000"/>
          </a:bodyPr>
          <a:lstStyle/>
          <a:p>
            <a:r>
              <a:rPr lang="en-US" dirty="0"/>
              <a:t>Texas Veterans Hall of Fame (TVHOF)</a:t>
            </a:r>
          </a:p>
        </p:txBody>
      </p:sp>
      <p:pic>
        <p:nvPicPr>
          <p:cNvPr id="5" name="Content Placeholder 4">
            <a:extLst>
              <a:ext uri="{FF2B5EF4-FFF2-40B4-BE49-F238E27FC236}">
                <a16:creationId xmlns:a16="http://schemas.microsoft.com/office/drawing/2014/main" id="{DAE51300-B2E8-2849-888C-BEC5A79A6FE0}"/>
              </a:ext>
            </a:extLst>
          </p:cNvPr>
          <p:cNvPicPr>
            <a:picLocks noGrp="1" noChangeAspect="1"/>
          </p:cNvPicPr>
          <p:nvPr>
            <p:ph idx="1"/>
          </p:nvPr>
        </p:nvPicPr>
        <p:blipFill>
          <a:blip r:embed="rId4"/>
          <a:stretch>
            <a:fillRect/>
          </a:stretch>
        </p:blipFill>
        <p:spPr>
          <a:xfrm>
            <a:off x="457200" y="1754347"/>
            <a:ext cx="8229600" cy="4217669"/>
          </a:xfrm>
          <a:noFill/>
        </p:spPr>
      </p:pic>
      <p:pic>
        <p:nvPicPr>
          <p:cNvPr id="4" name="Audio 3">
            <a:hlinkClick r:id="" action="ppaction://media"/>
            <a:extLst>
              <a:ext uri="{FF2B5EF4-FFF2-40B4-BE49-F238E27FC236}">
                <a16:creationId xmlns:a16="http://schemas.microsoft.com/office/drawing/2014/main" id="{A8EA3260-24C2-2B45-BBB5-5F5A4CF35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48833541"/>
      </p:ext>
    </p:extLst>
  </p:cSld>
  <p:clrMapOvr>
    <a:masterClrMapping/>
  </p:clrMapOvr>
  <p:transition advTm="40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Chinn’s Chapel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234281"/>
            <a:ext cx="4038600" cy="5489248"/>
          </a:xfrm>
        </p:spPr>
        <p:txBody>
          <a:bodyPr>
            <a:normAutofit fontScale="92500" lnSpcReduction="20000"/>
          </a:bodyPr>
          <a:lstStyle/>
          <a:p>
            <a:r>
              <a:rPr lang="en-US" dirty="0">
                <a:solidFill>
                  <a:srgbClr val="FF0000"/>
                </a:solidFill>
              </a:rPr>
              <a:t>55</a:t>
            </a:r>
            <a:r>
              <a:rPr lang="en-US" dirty="0"/>
              <a:t> veterans identified of </a:t>
            </a:r>
            <a:br>
              <a:rPr lang="en-US" dirty="0"/>
            </a:br>
            <a:r>
              <a:rPr lang="en-US" dirty="0"/>
              <a:t>801 occupants</a:t>
            </a:r>
          </a:p>
          <a:p>
            <a:pPr lvl="1"/>
            <a:r>
              <a:rPr lang="en-US" dirty="0"/>
              <a:t>6% veterans</a:t>
            </a:r>
          </a:p>
          <a:p>
            <a:r>
              <a:rPr lang="en-US" dirty="0"/>
              <a:t>Conflicts: </a:t>
            </a:r>
            <a:r>
              <a:rPr lang="en-US" dirty="0">
                <a:solidFill>
                  <a:srgbClr val="1615D5"/>
                </a:solidFill>
              </a:rPr>
              <a:t>55</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5</a:t>
            </a:r>
          </a:p>
          <a:p>
            <a:pPr lvl="1"/>
            <a:r>
              <a:rPr lang="en-US" dirty="0"/>
              <a:t>Indian Wars:</a:t>
            </a:r>
          </a:p>
          <a:p>
            <a:pPr lvl="1"/>
            <a:r>
              <a:rPr lang="en-US" dirty="0"/>
              <a:t>Spanish-American: </a:t>
            </a:r>
          </a:p>
          <a:p>
            <a:pPr lvl="1"/>
            <a:r>
              <a:rPr lang="en-US" dirty="0"/>
              <a:t>WW I: </a:t>
            </a:r>
            <a:r>
              <a:rPr lang="en-US" dirty="0">
                <a:solidFill>
                  <a:srgbClr val="1615D5"/>
                </a:solidFill>
              </a:rPr>
              <a:t>7</a:t>
            </a:r>
          </a:p>
          <a:p>
            <a:pPr lvl="1"/>
            <a:r>
              <a:rPr lang="en-US" dirty="0"/>
              <a:t>WW II: </a:t>
            </a:r>
            <a:r>
              <a:rPr lang="en-US" dirty="0">
                <a:solidFill>
                  <a:srgbClr val="1615D5"/>
                </a:solidFill>
              </a:rPr>
              <a:t>24</a:t>
            </a:r>
          </a:p>
          <a:p>
            <a:pPr lvl="1"/>
            <a:r>
              <a:rPr lang="en-US" dirty="0"/>
              <a:t>Korea: </a:t>
            </a:r>
            <a:r>
              <a:rPr lang="en-US" dirty="0">
                <a:solidFill>
                  <a:srgbClr val="1615D5"/>
                </a:solidFill>
              </a:rPr>
              <a:t>3</a:t>
            </a:r>
          </a:p>
          <a:p>
            <a:pPr lvl="1"/>
            <a:r>
              <a:rPr lang="en-US" dirty="0"/>
              <a:t>Vietnam: </a:t>
            </a:r>
            <a:r>
              <a:rPr lang="en-US" dirty="0">
                <a:solidFill>
                  <a:srgbClr val="1615D5"/>
                </a:solidFill>
              </a:rPr>
              <a:t>8</a:t>
            </a:r>
          </a:p>
          <a:p>
            <a:pPr lvl="1"/>
            <a:r>
              <a:rPr lang="en-US" dirty="0"/>
              <a:t>War on Terror: </a:t>
            </a:r>
          </a:p>
          <a:p>
            <a:pPr lvl="1"/>
            <a:r>
              <a:rPr lang="en-US" dirty="0"/>
              <a:t>Peace time or Unknown: </a:t>
            </a:r>
            <a:r>
              <a:rPr lang="en-US" dirty="0">
                <a:solidFill>
                  <a:srgbClr val="1615D5"/>
                </a:solidFill>
              </a:rPr>
              <a:t>8</a:t>
            </a:r>
          </a:p>
          <a:p>
            <a:pPr marL="0" indent="0">
              <a:buNone/>
            </a:pPr>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1143001"/>
          </a:xfrm>
        </p:spPr>
        <p:txBody>
          <a:bodyPr>
            <a:normAutofit fontScale="92500" lnSpcReduction="20000"/>
          </a:bodyPr>
          <a:lstStyle/>
          <a:p>
            <a:r>
              <a:rPr lang="en-US"/>
              <a:t>Address</a:t>
            </a:r>
          </a:p>
          <a:p>
            <a:pPr lvl="1"/>
            <a:r>
              <a:rPr lang="en-US"/>
              <a:t>Chinn Chapel Rd. </a:t>
            </a:r>
            <a:endParaRPr lang="en-US" sz="4400"/>
          </a:p>
          <a:p>
            <a:pPr lvl="1"/>
            <a:r>
              <a:rPr lang="en-US"/>
              <a:t>Highland Village, TX 75077</a:t>
            </a:r>
            <a:endParaRPr lang="en-US" sz="4400"/>
          </a:p>
          <a:p>
            <a:pPr lvl="1"/>
            <a:endParaRPr lang="en-US"/>
          </a:p>
        </p:txBody>
      </p:sp>
      <p:sp>
        <p:nvSpPr>
          <p:cNvPr id="5" name="TextBox 4">
            <a:extLst>
              <a:ext uri="{FF2B5EF4-FFF2-40B4-BE49-F238E27FC236}">
                <a16:creationId xmlns:a16="http://schemas.microsoft.com/office/drawing/2014/main" id="{AA68AF9E-C05B-FD4B-8DE1-11FF2B9262BB}"/>
              </a:ext>
            </a:extLst>
          </p:cNvPr>
          <p:cNvSpPr txBox="1"/>
          <p:nvPr/>
        </p:nvSpPr>
        <p:spPr>
          <a:xfrm>
            <a:off x="4648200" y="5617639"/>
            <a:ext cx="2924775" cy="1200329"/>
          </a:xfrm>
          <a:prstGeom prst="rect">
            <a:avLst/>
          </a:prstGeom>
          <a:noFill/>
        </p:spPr>
        <p:txBody>
          <a:bodyPr wrap="none" rtlCol="0">
            <a:spAutoFit/>
          </a:bodyPr>
          <a:lstStyle/>
          <a:p>
            <a:r>
              <a:rPr lang="en-US" sz="2400" dirty="0">
                <a:solidFill>
                  <a:srgbClr val="FF0000"/>
                </a:solidFill>
              </a:rPr>
              <a:t>Adoption cost: $550 +</a:t>
            </a:r>
            <a:br>
              <a:rPr lang="en-US" sz="2400" dirty="0">
                <a:solidFill>
                  <a:srgbClr val="FF0000"/>
                </a:solidFill>
              </a:rPr>
            </a:br>
            <a:r>
              <a:rPr lang="en-US" sz="2400" dirty="0">
                <a:solidFill>
                  <a:srgbClr val="FF0000"/>
                </a:solidFill>
              </a:rPr>
              <a:t>$27.50 for QR codes =</a:t>
            </a:r>
          </a:p>
          <a:p>
            <a:r>
              <a:rPr lang="en-US" sz="2400" dirty="0">
                <a:solidFill>
                  <a:srgbClr val="1615D5"/>
                </a:solidFill>
              </a:rPr>
              <a:t>$577.50 + panels</a:t>
            </a:r>
          </a:p>
        </p:txBody>
      </p:sp>
      <p:pic>
        <p:nvPicPr>
          <p:cNvPr id="7" name="Picture 6" descr="Map&#10;&#10;Description automatically generated">
            <a:extLst>
              <a:ext uri="{FF2B5EF4-FFF2-40B4-BE49-F238E27FC236}">
                <a16:creationId xmlns:a16="http://schemas.microsoft.com/office/drawing/2014/main" id="{D83F7A2C-517C-DA41-AD1C-CB6CA50C0519}"/>
              </a:ext>
            </a:extLst>
          </p:cNvPr>
          <p:cNvPicPr>
            <a:picLocks noChangeAspect="1"/>
          </p:cNvPicPr>
          <p:nvPr/>
        </p:nvPicPr>
        <p:blipFill>
          <a:blip r:embed="rId5"/>
          <a:stretch>
            <a:fillRect/>
          </a:stretch>
        </p:blipFill>
        <p:spPr>
          <a:xfrm>
            <a:off x="4037044" y="2701272"/>
            <a:ext cx="4958366" cy="2911965"/>
          </a:xfrm>
          <a:prstGeom prst="rect">
            <a:avLst/>
          </a:prstGeom>
        </p:spPr>
      </p:pic>
      <p:pic>
        <p:nvPicPr>
          <p:cNvPr id="9" name="Audio 8">
            <a:hlinkClick r:id="" action="ppaction://media"/>
            <a:extLst>
              <a:ext uri="{FF2B5EF4-FFF2-40B4-BE49-F238E27FC236}">
                <a16:creationId xmlns:a16="http://schemas.microsoft.com/office/drawing/2014/main" id="{571296EA-48FB-CA4F-9D71-CFCA254C4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85987726"/>
      </p:ext>
    </p:extLst>
  </p:cSld>
  <p:clrMapOvr>
    <a:masterClrMapping/>
  </p:clrMapOvr>
  <p:transition advTm="34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outdoor, building, house&#10;&#10;Description automatically generated">
            <a:extLst>
              <a:ext uri="{FF2B5EF4-FFF2-40B4-BE49-F238E27FC236}">
                <a16:creationId xmlns:a16="http://schemas.microsoft.com/office/drawing/2014/main" id="{2D2683DE-28D3-A84C-A928-239E05FC8A37}"/>
              </a:ext>
            </a:extLst>
          </p:cNvPr>
          <p:cNvPicPr>
            <a:picLocks noGrp="1" noChangeAspect="1"/>
          </p:cNvPicPr>
          <p:nvPr>
            <p:ph sz="half" idx="1"/>
          </p:nvPr>
        </p:nvPicPr>
        <p:blipFill>
          <a:blip r:embed="rId4"/>
          <a:stretch>
            <a:fillRect/>
          </a:stretch>
        </p:blipFill>
        <p:spPr>
          <a:xfrm>
            <a:off x="4989490" y="1991605"/>
            <a:ext cx="4038600" cy="2874788"/>
          </a:xfrm>
        </p:spPr>
      </p:pic>
      <p:pic>
        <p:nvPicPr>
          <p:cNvPr id="8" name="Content Placeholder 7" descr="A picture containing text, tree, outdoor, sign&#10;&#10;Description automatically generated">
            <a:extLst>
              <a:ext uri="{FF2B5EF4-FFF2-40B4-BE49-F238E27FC236}">
                <a16:creationId xmlns:a16="http://schemas.microsoft.com/office/drawing/2014/main" id="{CCC77E8F-2CF4-0E41-9DF3-586353BDBD46}"/>
              </a:ext>
            </a:extLst>
          </p:cNvPr>
          <p:cNvPicPr>
            <a:picLocks noGrp="1" noChangeAspect="1"/>
          </p:cNvPicPr>
          <p:nvPr>
            <p:ph sz="half" idx="2"/>
          </p:nvPr>
        </p:nvPicPr>
        <p:blipFill>
          <a:blip r:embed="rId5"/>
          <a:stretch>
            <a:fillRect/>
          </a:stretch>
        </p:blipFill>
        <p:spPr>
          <a:xfrm rot="5400000">
            <a:off x="-246247" y="1185111"/>
            <a:ext cx="5983699" cy="4487774"/>
          </a:xfrm>
        </p:spPr>
      </p:pic>
      <p:pic>
        <p:nvPicPr>
          <p:cNvPr id="3" name="Audio 2">
            <a:hlinkClick r:id="" action="ppaction://media"/>
            <a:extLst>
              <a:ext uri="{FF2B5EF4-FFF2-40B4-BE49-F238E27FC236}">
                <a16:creationId xmlns:a16="http://schemas.microsoft.com/office/drawing/2014/main" id="{9A5AA5EB-3ABC-3C48-A68D-133C9D88B9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21191466"/>
      </p:ext>
    </p:extLst>
  </p:cSld>
  <p:clrMapOvr>
    <a:masterClrMapping/>
  </p:clrMapOvr>
  <p:transition advTm="175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Flower Mound Cemetery, </a:t>
            </a:r>
          </a:p>
          <a:p>
            <a:r>
              <a:rPr lang="en-US" dirty="0"/>
              <a:t>Flower Mound</a:t>
            </a:r>
          </a:p>
        </p:txBody>
      </p:sp>
      <p:pic>
        <p:nvPicPr>
          <p:cNvPr id="5" name="Audio 4">
            <a:hlinkClick r:id="" action="ppaction://media"/>
            <a:extLst>
              <a:ext uri="{FF2B5EF4-FFF2-40B4-BE49-F238E27FC236}">
                <a16:creationId xmlns:a16="http://schemas.microsoft.com/office/drawing/2014/main" id="{8E17DF90-0192-D74F-A679-DCC3656DA2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02454642"/>
      </p:ext>
    </p:extLst>
  </p:cSld>
  <p:clrMapOvr>
    <a:masterClrMapping/>
  </p:clrMapOvr>
  <p:transition advTm="7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Flower Mound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371599"/>
            <a:ext cx="4038600" cy="5308899"/>
          </a:xfrm>
        </p:spPr>
        <p:txBody>
          <a:bodyPr>
            <a:normAutofit fontScale="77500" lnSpcReduction="20000"/>
          </a:bodyPr>
          <a:lstStyle/>
          <a:p>
            <a:r>
              <a:rPr lang="en-US" dirty="0">
                <a:solidFill>
                  <a:srgbClr val="FF0000"/>
                </a:solidFill>
              </a:rPr>
              <a:t>229</a:t>
            </a:r>
            <a:r>
              <a:rPr lang="en-US" dirty="0"/>
              <a:t> veterans identified of 2459 occupants</a:t>
            </a:r>
          </a:p>
          <a:p>
            <a:pPr lvl="1"/>
            <a:r>
              <a:rPr lang="en-US" dirty="0"/>
              <a:t>9% veterans</a:t>
            </a:r>
          </a:p>
          <a:p>
            <a:r>
              <a:rPr lang="en-US" dirty="0"/>
              <a:t>Conflicts: </a:t>
            </a:r>
            <a:r>
              <a:rPr lang="en-US" dirty="0">
                <a:solidFill>
                  <a:srgbClr val="1615D5"/>
                </a:solidFill>
              </a:rPr>
              <a:t>250</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1</a:t>
            </a:r>
          </a:p>
          <a:p>
            <a:pPr lvl="1"/>
            <a:r>
              <a:rPr lang="en-US" dirty="0"/>
              <a:t>Indian Wars:</a:t>
            </a:r>
            <a:endParaRPr lang="en-US" dirty="0">
              <a:solidFill>
                <a:srgbClr val="1615D5"/>
              </a:solidFill>
            </a:endParaRPr>
          </a:p>
          <a:p>
            <a:pPr lvl="1"/>
            <a:r>
              <a:rPr lang="en-US" dirty="0"/>
              <a:t>Spanish-American: </a:t>
            </a:r>
          </a:p>
          <a:p>
            <a:pPr lvl="1"/>
            <a:r>
              <a:rPr lang="en-US" dirty="0"/>
              <a:t>WW I: </a:t>
            </a:r>
            <a:r>
              <a:rPr lang="en-US" dirty="0">
                <a:solidFill>
                  <a:srgbClr val="1615D5"/>
                </a:solidFill>
              </a:rPr>
              <a:t>11</a:t>
            </a:r>
          </a:p>
          <a:p>
            <a:pPr lvl="1"/>
            <a:r>
              <a:rPr lang="en-US" dirty="0"/>
              <a:t>WW II: </a:t>
            </a:r>
            <a:r>
              <a:rPr lang="en-US" dirty="0">
                <a:solidFill>
                  <a:srgbClr val="1615D5"/>
                </a:solidFill>
              </a:rPr>
              <a:t>99</a:t>
            </a:r>
          </a:p>
          <a:p>
            <a:pPr lvl="1"/>
            <a:r>
              <a:rPr lang="en-US" dirty="0"/>
              <a:t>Korea: </a:t>
            </a:r>
            <a:r>
              <a:rPr lang="en-US" dirty="0">
                <a:solidFill>
                  <a:srgbClr val="1615D5"/>
                </a:solidFill>
              </a:rPr>
              <a:t>37</a:t>
            </a:r>
          </a:p>
          <a:p>
            <a:pPr lvl="1"/>
            <a:r>
              <a:rPr lang="en-US" dirty="0"/>
              <a:t>Vietnam: </a:t>
            </a:r>
            <a:r>
              <a:rPr lang="en-US" dirty="0">
                <a:solidFill>
                  <a:srgbClr val="1615D5"/>
                </a:solidFill>
              </a:rPr>
              <a:t>55</a:t>
            </a:r>
          </a:p>
          <a:p>
            <a:pPr lvl="1"/>
            <a:r>
              <a:rPr lang="en-US" dirty="0"/>
              <a:t>War on Terror: </a:t>
            </a:r>
            <a:r>
              <a:rPr lang="en-US" dirty="0">
                <a:solidFill>
                  <a:srgbClr val="1615D5"/>
                </a:solidFill>
              </a:rPr>
              <a:t>1</a:t>
            </a:r>
          </a:p>
          <a:p>
            <a:pPr lvl="1"/>
            <a:r>
              <a:rPr lang="en-US" dirty="0"/>
              <a:t>Peace time or Unknown: </a:t>
            </a:r>
            <a:r>
              <a:rPr lang="en-US" dirty="0">
                <a:solidFill>
                  <a:srgbClr val="1615D5"/>
                </a:solidFill>
              </a:rPr>
              <a:t>46</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1143001"/>
          </a:xfrm>
        </p:spPr>
        <p:txBody>
          <a:bodyPr>
            <a:normAutofit fontScale="77500" lnSpcReduction="20000"/>
          </a:bodyPr>
          <a:lstStyle/>
          <a:p>
            <a:r>
              <a:rPr lang="en-US"/>
              <a:t>Address</a:t>
            </a:r>
          </a:p>
          <a:p>
            <a:pPr lvl="1"/>
            <a:r>
              <a:rPr lang="en-US"/>
              <a:t>1501 Flower Mound Rd</a:t>
            </a:r>
            <a:endParaRPr lang="en-US" sz="4400"/>
          </a:p>
          <a:p>
            <a:pPr lvl="1"/>
            <a:r>
              <a:rPr lang="en-US"/>
              <a:t>Flower Mound, Texas  75028</a:t>
            </a:r>
            <a:endParaRPr lang="en-US" sz="4400"/>
          </a:p>
          <a:p>
            <a:pPr lvl="1"/>
            <a:endParaRPr lang="en-US"/>
          </a:p>
        </p:txBody>
      </p:sp>
      <p:sp>
        <p:nvSpPr>
          <p:cNvPr id="5" name="TextBox 4">
            <a:extLst>
              <a:ext uri="{FF2B5EF4-FFF2-40B4-BE49-F238E27FC236}">
                <a16:creationId xmlns:a16="http://schemas.microsoft.com/office/drawing/2014/main" id="{DBF6D4E2-F240-F94D-A440-CF0852BB67B8}"/>
              </a:ext>
            </a:extLst>
          </p:cNvPr>
          <p:cNvSpPr txBox="1"/>
          <p:nvPr/>
        </p:nvSpPr>
        <p:spPr>
          <a:xfrm>
            <a:off x="4648200" y="5480169"/>
            <a:ext cx="3080267" cy="1200329"/>
          </a:xfrm>
          <a:prstGeom prst="rect">
            <a:avLst/>
          </a:prstGeom>
          <a:noFill/>
        </p:spPr>
        <p:txBody>
          <a:bodyPr wrap="none" rtlCol="0">
            <a:spAutoFit/>
          </a:bodyPr>
          <a:lstStyle/>
          <a:p>
            <a:r>
              <a:rPr lang="en-US" sz="2400" dirty="0">
                <a:solidFill>
                  <a:srgbClr val="FF0000"/>
                </a:solidFill>
              </a:rPr>
              <a:t>Adoption cost: $250 +</a:t>
            </a:r>
            <a:br>
              <a:rPr lang="en-US" sz="2400" dirty="0">
                <a:solidFill>
                  <a:srgbClr val="FF0000"/>
                </a:solidFill>
              </a:rPr>
            </a:br>
            <a:r>
              <a:rPr lang="en-US" sz="2400" dirty="0">
                <a:solidFill>
                  <a:srgbClr val="FF0000"/>
                </a:solidFill>
              </a:rPr>
              <a:t>$114.50 for QR codes =</a:t>
            </a:r>
          </a:p>
          <a:p>
            <a:r>
              <a:rPr lang="en-US" sz="2400" dirty="0">
                <a:solidFill>
                  <a:srgbClr val="1615D5"/>
                </a:solidFill>
              </a:rPr>
              <a:t>$364.50 + panels</a:t>
            </a:r>
          </a:p>
        </p:txBody>
      </p:sp>
      <p:pic>
        <p:nvPicPr>
          <p:cNvPr id="7" name="Picture 6" descr="Map&#10;&#10;Description automatically generated">
            <a:extLst>
              <a:ext uri="{FF2B5EF4-FFF2-40B4-BE49-F238E27FC236}">
                <a16:creationId xmlns:a16="http://schemas.microsoft.com/office/drawing/2014/main" id="{BAA6ED16-E4E1-8340-9659-9CD73FC819C0}"/>
              </a:ext>
            </a:extLst>
          </p:cNvPr>
          <p:cNvPicPr>
            <a:picLocks noChangeAspect="1"/>
          </p:cNvPicPr>
          <p:nvPr/>
        </p:nvPicPr>
        <p:blipFill>
          <a:blip r:embed="rId5"/>
          <a:stretch>
            <a:fillRect/>
          </a:stretch>
        </p:blipFill>
        <p:spPr>
          <a:xfrm>
            <a:off x="3948490" y="2551267"/>
            <a:ext cx="5046920" cy="2900843"/>
          </a:xfrm>
          <a:prstGeom prst="rect">
            <a:avLst/>
          </a:prstGeom>
        </p:spPr>
      </p:pic>
      <p:pic>
        <p:nvPicPr>
          <p:cNvPr id="8" name="Audio 7">
            <a:hlinkClick r:id="" action="ppaction://media"/>
            <a:extLst>
              <a:ext uri="{FF2B5EF4-FFF2-40B4-BE49-F238E27FC236}">
                <a16:creationId xmlns:a16="http://schemas.microsoft.com/office/drawing/2014/main" id="{A32F4B8E-2186-E846-B314-4E1AB94E39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7611993"/>
      </p:ext>
    </p:extLst>
  </p:cSld>
  <p:clrMapOvr>
    <a:masterClrMapping/>
  </p:clrMapOvr>
  <p:transition advTm="335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tree, grass, outdoor&#10;&#10;Description automatically generated">
            <a:extLst>
              <a:ext uri="{FF2B5EF4-FFF2-40B4-BE49-F238E27FC236}">
                <a16:creationId xmlns:a16="http://schemas.microsoft.com/office/drawing/2014/main" id="{535484C7-959C-A144-8C2B-BE11FAF2B9C8}"/>
              </a:ext>
            </a:extLst>
          </p:cNvPr>
          <p:cNvPicPr>
            <a:picLocks noGrp="1" noChangeAspect="1"/>
          </p:cNvPicPr>
          <p:nvPr>
            <p:ph sz="half" idx="1"/>
          </p:nvPr>
        </p:nvPicPr>
        <p:blipFill>
          <a:blip r:embed="rId4"/>
          <a:stretch>
            <a:fillRect/>
          </a:stretch>
        </p:blipFill>
        <p:spPr>
          <a:xfrm>
            <a:off x="2514156" y="314162"/>
            <a:ext cx="4672256" cy="6229675"/>
          </a:xfrm>
        </p:spPr>
      </p:pic>
      <p:pic>
        <p:nvPicPr>
          <p:cNvPr id="2" name="Audio 1">
            <a:hlinkClick r:id="" action="ppaction://media"/>
            <a:extLst>
              <a:ext uri="{FF2B5EF4-FFF2-40B4-BE49-F238E27FC236}">
                <a16:creationId xmlns:a16="http://schemas.microsoft.com/office/drawing/2014/main" id="{A07410D1-54E8-3048-9761-D0584AA2D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85462877"/>
      </p:ext>
    </p:extLst>
  </p:cSld>
  <p:clrMapOvr>
    <a:masterClrMapping/>
  </p:clrMapOvr>
  <p:transition advTm="79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err="1"/>
              <a:t>Belew</a:t>
            </a:r>
            <a:r>
              <a:rPr lang="en-US" dirty="0"/>
              <a:t> Cemetery, Aubrey</a:t>
            </a:r>
          </a:p>
        </p:txBody>
      </p:sp>
      <p:pic>
        <p:nvPicPr>
          <p:cNvPr id="4" name="Audio 3">
            <a:hlinkClick r:id="" action="ppaction://media"/>
            <a:extLst>
              <a:ext uri="{FF2B5EF4-FFF2-40B4-BE49-F238E27FC236}">
                <a16:creationId xmlns:a16="http://schemas.microsoft.com/office/drawing/2014/main" id="{3A666CB5-96C2-B841-A3DF-5E30D7D733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2984807"/>
      </p:ext>
    </p:extLst>
  </p:cSld>
  <p:clrMapOvr>
    <a:masterClrMapping/>
  </p:clrMapOvr>
  <p:transition advTm="9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err="1">
                <a:solidFill>
                  <a:srgbClr val="1615D5"/>
                </a:solidFill>
              </a:rPr>
              <a:t>Belew</a:t>
            </a:r>
            <a:r>
              <a:rPr lang="en-US">
                <a:solidFill>
                  <a:srgbClr val="1615D5"/>
                </a:solidFill>
              </a:rPr>
              <a:t>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280001"/>
            <a:ext cx="4038600" cy="5454286"/>
          </a:xfrm>
        </p:spPr>
        <p:txBody>
          <a:bodyPr>
            <a:normAutofit fontScale="77500" lnSpcReduction="20000"/>
          </a:bodyPr>
          <a:lstStyle/>
          <a:p>
            <a:r>
              <a:rPr lang="en-US" dirty="0">
                <a:solidFill>
                  <a:srgbClr val="FF0000"/>
                </a:solidFill>
              </a:rPr>
              <a:t>309</a:t>
            </a:r>
            <a:r>
              <a:rPr lang="en-US" dirty="0"/>
              <a:t> veterans identified of 3812 occupants</a:t>
            </a:r>
          </a:p>
          <a:p>
            <a:pPr lvl="1"/>
            <a:r>
              <a:rPr lang="en-US" dirty="0"/>
              <a:t>8% veterans</a:t>
            </a:r>
          </a:p>
          <a:p>
            <a:r>
              <a:rPr lang="en-US" dirty="0"/>
              <a:t>Conflicts: </a:t>
            </a:r>
            <a:r>
              <a:rPr lang="en-US" dirty="0">
                <a:solidFill>
                  <a:srgbClr val="1615D5"/>
                </a:solidFill>
              </a:rPr>
              <a:t>318</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5</a:t>
            </a:r>
          </a:p>
          <a:p>
            <a:pPr lvl="1"/>
            <a:r>
              <a:rPr lang="en-US" dirty="0"/>
              <a:t>Indian Wars:</a:t>
            </a:r>
            <a:endParaRPr lang="en-US" dirty="0">
              <a:solidFill>
                <a:srgbClr val="1615D5"/>
              </a:solidFill>
            </a:endParaRPr>
          </a:p>
          <a:p>
            <a:pPr lvl="1"/>
            <a:r>
              <a:rPr lang="en-US" dirty="0"/>
              <a:t>Spanish-American: </a:t>
            </a:r>
            <a:r>
              <a:rPr lang="en-US" dirty="0">
                <a:solidFill>
                  <a:srgbClr val="1615D5"/>
                </a:solidFill>
              </a:rPr>
              <a:t>1</a:t>
            </a:r>
          </a:p>
          <a:p>
            <a:pPr lvl="1"/>
            <a:r>
              <a:rPr lang="en-US" dirty="0"/>
              <a:t>WW I: </a:t>
            </a:r>
            <a:r>
              <a:rPr lang="en-US" dirty="0">
                <a:solidFill>
                  <a:srgbClr val="1615D5"/>
                </a:solidFill>
              </a:rPr>
              <a:t>36</a:t>
            </a:r>
          </a:p>
          <a:p>
            <a:pPr lvl="1"/>
            <a:r>
              <a:rPr lang="en-US" dirty="0"/>
              <a:t>WW II: </a:t>
            </a:r>
            <a:r>
              <a:rPr lang="en-US" dirty="0">
                <a:solidFill>
                  <a:srgbClr val="1615D5"/>
                </a:solidFill>
              </a:rPr>
              <a:t>142</a:t>
            </a:r>
          </a:p>
          <a:p>
            <a:pPr lvl="1"/>
            <a:r>
              <a:rPr lang="en-US" dirty="0"/>
              <a:t>Korea: </a:t>
            </a:r>
            <a:r>
              <a:rPr lang="en-US" dirty="0">
                <a:solidFill>
                  <a:srgbClr val="1615D5"/>
                </a:solidFill>
              </a:rPr>
              <a:t>48</a:t>
            </a:r>
          </a:p>
          <a:p>
            <a:pPr lvl="1"/>
            <a:r>
              <a:rPr lang="en-US" dirty="0"/>
              <a:t>Vietnam: </a:t>
            </a:r>
            <a:r>
              <a:rPr lang="en-US" dirty="0">
                <a:solidFill>
                  <a:srgbClr val="1615D5"/>
                </a:solidFill>
              </a:rPr>
              <a:t>62</a:t>
            </a:r>
          </a:p>
          <a:p>
            <a:pPr lvl="1"/>
            <a:r>
              <a:rPr lang="en-US" dirty="0"/>
              <a:t>War on Terror: </a:t>
            </a:r>
            <a:r>
              <a:rPr lang="en-US" dirty="0">
                <a:solidFill>
                  <a:srgbClr val="1615D5"/>
                </a:solidFill>
              </a:rPr>
              <a:t>3</a:t>
            </a:r>
          </a:p>
          <a:p>
            <a:pPr lvl="1"/>
            <a:r>
              <a:rPr lang="en-US" dirty="0"/>
              <a:t>Peace time or Unknown: </a:t>
            </a:r>
            <a:r>
              <a:rPr lang="en-US" dirty="0">
                <a:solidFill>
                  <a:srgbClr val="1615D5"/>
                </a:solidFill>
              </a:rPr>
              <a:t>21</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417638"/>
            <a:ext cx="4347210" cy="1016793"/>
          </a:xfrm>
        </p:spPr>
        <p:txBody>
          <a:bodyPr>
            <a:normAutofit fontScale="77500" lnSpcReduction="20000"/>
          </a:bodyPr>
          <a:lstStyle/>
          <a:p>
            <a:r>
              <a:rPr lang="en-US" dirty="0"/>
              <a:t>Address</a:t>
            </a:r>
          </a:p>
          <a:p>
            <a:pPr lvl="1"/>
            <a:r>
              <a:rPr lang="en-US" dirty="0"/>
              <a:t>9500 </a:t>
            </a:r>
            <a:r>
              <a:rPr lang="en-US" dirty="0" err="1"/>
              <a:t>Belew</a:t>
            </a:r>
            <a:r>
              <a:rPr lang="en-US" dirty="0"/>
              <a:t> Rd.</a:t>
            </a:r>
            <a:endParaRPr lang="en-US" sz="4400" dirty="0"/>
          </a:p>
          <a:p>
            <a:pPr lvl="1"/>
            <a:r>
              <a:rPr lang="en-US" dirty="0"/>
              <a:t>Pilot Point, Texas 76227</a:t>
            </a:r>
            <a:endParaRPr lang="en-US" sz="4400" dirty="0"/>
          </a:p>
          <a:p>
            <a:pPr lvl="1"/>
            <a:endParaRPr lang="en-US" dirty="0"/>
          </a:p>
        </p:txBody>
      </p:sp>
      <p:sp>
        <p:nvSpPr>
          <p:cNvPr id="5" name="TextBox 4">
            <a:extLst>
              <a:ext uri="{FF2B5EF4-FFF2-40B4-BE49-F238E27FC236}">
                <a16:creationId xmlns:a16="http://schemas.microsoft.com/office/drawing/2014/main" id="{5D7CF75B-7822-894E-8043-A26636D3FBF7}"/>
              </a:ext>
            </a:extLst>
          </p:cNvPr>
          <p:cNvSpPr txBox="1"/>
          <p:nvPr/>
        </p:nvSpPr>
        <p:spPr>
          <a:xfrm>
            <a:off x="4648200" y="5557770"/>
            <a:ext cx="3141245" cy="1200329"/>
          </a:xfrm>
          <a:prstGeom prst="rect">
            <a:avLst/>
          </a:prstGeom>
          <a:noFill/>
        </p:spPr>
        <p:txBody>
          <a:bodyPr wrap="none" rtlCol="0">
            <a:spAutoFit/>
          </a:bodyPr>
          <a:lstStyle/>
          <a:p>
            <a:r>
              <a:rPr lang="en-US" sz="2400" dirty="0">
                <a:solidFill>
                  <a:srgbClr val="FF0000"/>
                </a:solidFill>
              </a:rPr>
              <a:t>Adoption cost: $3180 + </a:t>
            </a:r>
            <a:br>
              <a:rPr lang="en-US" sz="2400" dirty="0">
                <a:solidFill>
                  <a:srgbClr val="FF0000"/>
                </a:solidFill>
              </a:rPr>
            </a:br>
            <a:r>
              <a:rPr lang="en-US" sz="2400" dirty="0">
                <a:solidFill>
                  <a:srgbClr val="FF0000"/>
                </a:solidFill>
              </a:rPr>
              <a:t>$154.50 for QR codes =</a:t>
            </a:r>
          </a:p>
          <a:p>
            <a:r>
              <a:rPr lang="en-US" sz="2400" dirty="0">
                <a:solidFill>
                  <a:srgbClr val="1615D5"/>
                </a:solidFill>
              </a:rPr>
              <a:t>$3334.50 + panels</a:t>
            </a:r>
          </a:p>
        </p:txBody>
      </p:sp>
      <p:pic>
        <p:nvPicPr>
          <p:cNvPr id="7" name="Picture 6" descr="Map&#10;&#10;Description automatically generated">
            <a:extLst>
              <a:ext uri="{FF2B5EF4-FFF2-40B4-BE49-F238E27FC236}">
                <a16:creationId xmlns:a16="http://schemas.microsoft.com/office/drawing/2014/main" id="{5FD0A876-E6B8-3D4F-AA79-CCDF6B6E7262}"/>
              </a:ext>
            </a:extLst>
          </p:cNvPr>
          <p:cNvPicPr>
            <a:picLocks noChangeAspect="1"/>
          </p:cNvPicPr>
          <p:nvPr/>
        </p:nvPicPr>
        <p:blipFill>
          <a:blip r:embed="rId5"/>
          <a:stretch>
            <a:fillRect/>
          </a:stretch>
        </p:blipFill>
        <p:spPr>
          <a:xfrm>
            <a:off x="3874390" y="2434431"/>
            <a:ext cx="5121020" cy="2870153"/>
          </a:xfrm>
          <a:prstGeom prst="rect">
            <a:avLst/>
          </a:prstGeom>
        </p:spPr>
      </p:pic>
      <p:pic>
        <p:nvPicPr>
          <p:cNvPr id="6" name="Audio 5">
            <a:hlinkClick r:id="" action="ppaction://media"/>
            <a:extLst>
              <a:ext uri="{FF2B5EF4-FFF2-40B4-BE49-F238E27FC236}">
                <a16:creationId xmlns:a16="http://schemas.microsoft.com/office/drawing/2014/main" id="{C0CD1CFC-FF1D-0448-96D1-24AC57741F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95213579"/>
      </p:ext>
    </p:extLst>
  </p:cSld>
  <p:clrMapOvr>
    <a:masterClrMapping/>
  </p:clrMapOvr>
  <p:transition advTm="326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ky, grass, outdoor&#10;&#10;Description automatically generated">
            <a:extLst>
              <a:ext uri="{FF2B5EF4-FFF2-40B4-BE49-F238E27FC236}">
                <a16:creationId xmlns:a16="http://schemas.microsoft.com/office/drawing/2014/main" id="{CDAB9E64-B8E0-CD44-B913-27F8456B6D19}"/>
              </a:ext>
            </a:extLst>
          </p:cNvPr>
          <p:cNvPicPr>
            <a:picLocks noGrp="1" noChangeAspect="1"/>
          </p:cNvPicPr>
          <p:nvPr>
            <p:ph sz="half" idx="1"/>
          </p:nvPr>
        </p:nvPicPr>
        <p:blipFill>
          <a:blip r:embed="rId4"/>
          <a:stretch>
            <a:fillRect/>
          </a:stretch>
        </p:blipFill>
        <p:spPr>
          <a:xfrm>
            <a:off x="2741072" y="244096"/>
            <a:ext cx="4174881" cy="6369807"/>
          </a:xfrm>
        </p:spPr>
      </p:pic>
      <p:pic>
        <p:nvPicPr>
          <p:cNvPr id="2" name="Audio 1">
            <a:hlinkClick r:id="" action="ppaction://media"/>
            <a:extLst>
              <a:ext uri="{FF2B5EF4-FFF2-40B4-BE49-F238E27FC236}">
                <a16:creationId xmlns:a16="http://schemas.microsoft.com/office/drawing/2014/main" id="{272EEE50-AAEA-4E4F-87CC-C00455CFD1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90823785"/>
      </p:ext>
    </p:extLst>
  </p:cSld>
  <p:clrMapOvr>
    <a:masterClrMapping/>
  </p:clrMapOvr>
  <p:transition advTm="10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Pilot Point Community Cemetery, Pilot Point </a:t>
            </a:r>
          </a:p>
        </p:txBody>
      </p:sp>
      <p:pic>
        <p:nvPicPr>
          <p:cNvPr id="4" name="Audio 3">
            <a:hlinkClick r:id="" action="ppaction://media"/>
            <a:extLst>
              <a:ext uri="{FF2B5EF4-FFF2-40B4-BE49-F238E27FC236}">
                <a16:creationId xmlns:a16="http://schemas.microsoft.com/office/drawing/2014/main" id="{AB0828DF-6A1B-574D-B7D0-7C8D673E53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5487617"/>
      </p:ext>
    </p:extLst>
  </p:cSld>
  <p:clrMapOvr>
    <a:masterClrMapping/>
  </p:clrMapOvr>
  <p:transition advTm="83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Pilot Point Community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371599"/>
            <a:ext cx="4038600" cy="5308899"/>
          </a:xfrm>
        </p:spPr>
        <p:txBody>
          <a:bodyPr>
            <a:normAutofit fontScale="77500" lnSpcReduction="20000"/>
          </a:bodyPr>
          <a:lstStyle/>
          <a:p>
            <a:r>
              <a:rPr lang="en-US" dirty="0">
                <a:solidFill>
                  <a:srgbClr val="FF0000"/>
                </a:solidFill>
              </a:rPr>
              <a:t>52+ (in progress!)</a:t>
            </a:r>
            <a:r>
              <a:rPr lang="en-US" dirty="0"/>
              <a:t> veterans identified of 4129 occupants</a:t>
            </a:r>
          </a:p>
          <a:p>
            <a:pPr lvl="1"/>
            <a:r>
              <a:rPr lang="en-US" dirty="0"/>
              <a:t>?% veterans</a:t>
            </a:r>
          </a:p>
          <a:p>
            <a:r>
              <a:rPr lang="en-US" dirty="0"/>
              <a:t>Conflicts:</a:t>
            </a:r>
            <a:r>
              <a:rPr lang="en-US" dirty="0">
                <a:solidFill>
                  <a:srgbClr val="1615D5"/>
                </a:solidFill>
              </a:rPr>
              <a:t> ?</a:t>
            </a:r>
          </a:p>
          <a:p>
            <a:pPr lvl="1"/>
            <a:r>
              <a:rPr lang="en-US" dirty="0"/>
              <a:t>Texas Revolution: </a:t>
            </a:r>
          </a:p>
          <a:p>
            <a:pPr lvl="1"/>
            <a:r>
              <a:rPr lang="en-US" dirty="0"/>
              <a:t>Mexican-American: </a:t>
            </a:r>
            <a:endParaRPr lang="en-US" dirty="0">
              <a:solidFill>
                <a:srgbClr val="1615D5"/>
              </a:solidFill>
            </a:endParaRPr>
          </a:p>
          <a:p>
            <a:pPr lvl="1"/>
            <a:r>
              <a:rPr lang="en-US" dirty="0"/>
              <a:t>Civil War: </a:t>
            </a:r>
          </a:p>
          <a:p>
            <a:pPr lvl="1"/>
            <a:r>
              <a:rPr lang="en-US" dirty="0"/>
              <a:t>Indian Wars:</a:t>
            </a:r>
          </a:p>
          <a:p>
            <a:pPr lvl="1"/>
            <a:r>
              <a:rPr lang="en-US" dirty="0"/>
              <a:t>Spanish-American: </a:t>
            </a:r>
          </a:p>
          <a:p>
            <a:pPr lvl="1"/>
            <a:r>
              <a:rPr lang="en-US" dirty="0"/>
              <a:t>WW I:</a:t>
            </a:r>
            <a:endParaRPr lang="en-US" dirty="0">
              <a:solidFill>
                <a:srgbClr val="1615D5"/>
              </a:solidFill>
            </a:endParaRPr>
          </a:p>
          <a:p>
            <a:pPr lvl="1"/>
            <a:r>
              <a:rPr lang="en-US" dirty="0"/>
              <a:t>WW II:</a:t>
            </a:r>
            <a:endParaRPr lang="en-US" dirty="0">
              <a:solidFill>
                <a:srgbClr val="1615D5"/>
              </a:solidFill>
            </a:endParaRPr>
          </a:p>
          <a:p>
            <a:pPr lvl="1"/>
            <a:r>
              <a:rPr lang="en-US" dirty="0"/>
              <a:t>Korea:</a:t>
            </a:r>
            <a:endParaRPr lang="en-US" dirty="0">
              <a:solidFill>
                <a:srgbClr val="1615D5"/>
              </a:solidFill>
            </a:endParaRPr>
          </a:p>
          <a:p>
            <a:pPr lvl="1"/>
            <a:r>
              <a:rPr lang="en-US" dirty="0"/>
              <a:t>Vietnam:</a:t>
            </a:r>
            <a:endParaRPr lang="en-US" dirty="0">
              <a:solidFill>
                <a:srgbClr val="1615D5"/>
              </a:solidFill>
            </a:endParaRPr>
          </a:p>
          <a:p>
            <a:pPr lvl="1"/>
            <a:r>
              <a:rPr lang="en-US" dirty="0"/>
              <a:t>War on Terror: </a:t>
            </a:r>
          </a:p>
          <a:p>
            <a:pPr lvl="1"/>
            <a:r>
              <a:rPr lang="en-US" dirty="0"/>
              <a:t>Peace time or Unknown: </a:t>
            </a:r>
            <a:endParaRPr lang="en-US" dirty="0">
              <a:solidFill>
                <a:srgbClr val="1615D5"/>
              </a:solidFill>
            </a:endParaRP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4525963"/>
          </a:xfrm>
        </p:spPr>
        <p:txBody>
          <a:bodyPr>
            <a:normAutofit fontScale="77500" lnSpcReduction="20000"/>
          </a:bodyPr>
          <a:lstStyle/>
          <a:p>
            <a:r>
              <a:rPr lang="en-US"/>
              <a:t>Address</a:t>
            </a:r>
          </a:p>
          <a:p>
            <a:pPr lvl="1"/>
            <a:r>
              <a:rPr lang="en-US"/>
              <a:t>600 N. Prairie Street</a:t>
            </a:r>
            <a:endParaRPr lang="en-US" sz="4400"/>
          </a:p>
          <a:p>
            <a:pPr lvl="1"/>
            <a:r>
              <a:rPr lang="en-US"/>
              <a:t>Pilot Point, Texas   76258</a:t>
            </a:r>
            <a:endParaRPr lang="en-US" sz="4400"/>
          </a:p>
          <a:p>
            <a:pPr lvl="1"/>
            <a:endParaRPr lang="en-US"/>
          </a:p>
        </p:txBody>
      </p:sp>
      <p:sp>
        <p:nvSpPr>
          <p:cNvPr id="5" name="TextBox 4">
            <a:extLst>
              <a:ext uri="{FF2B5EF4-FFF2-40B4-BE49-F238E27FC236}">
                <a16:creationId xmlns:a16="http://schemas.microsoft.com/office/drawing/2014/main" id="{061426A0-423F-3A46-92E4-789081CDF8E0}"/>
              </a:ext>
            </a:extLst>
          </p:cNvPr>
          <p:cNvSpPr txBox="1"/>
          <p:nvPr/>
        </p:nvSpPr>
        <p:spPr>
          <a:xfrm>
            <a:off x="4648200" y="5753546"/>
            <a:ext cx="3243837" cy="461665"/>
          </a:xfrm>
          <a:prstGeom prst="rect">
            <a:avLst/>
          </a:prstGeom>
          <a:noFill/>
        </p:spPr>
        <p:txBody>
          <a:bodyPr wrap="none" rtlCol="0">
            <a:spAutoFit/>
          </a:bodyPr>
          <a:lstStyle/>
          <a:p>
            <a:r>
              <a:rPr lang="en-US" sz="2400" dirty="0">
                <a:solidFill>
                  <a:srgbClr val="FF0000"/>
                </a:solidFill>
              </a:rPr>
              <a:t>Adoption cost: $pending</a:t>
            </a:r>
          </a:p>
        </p:txBody>
      </p:sp>
      <p:pic>
        <p:nvPicPr>
          <p:cNvPr id="7" name="Picture 6" descr="Map&#10;&#10;Description automatically generated">
            <a:extLst>
              <a:ext uri="{FF2B5EF4-FFF2-40B4-BE49-F238E27FC236}">
                <a16:creationId xmlns:a16="http://schemas.microsoft.com/office/drawing/2014/main" id="{17699D02-2C2A-DC47-A0C2-20C59825618F}"/>
              </a:ext>
            </a:extLst>
          </p:cNvPr>
          <p:cNvPicPr>
            <a:picLocks noChangeAspect="1"/>
          </p:cNvPicPr>
          <p:nvPr/>
        </p:nvPicPr>
        <p:blipFill>
          <a:blip r:embed="rId5"/>
          <a:stretch>
            <a:fillRect/>
          </a:stretch>
        </p:blipFill>
        <p:spPr>
          <a:xfrm>
            <a:off x="4000197" y="2620484"/>
            <a:ext cx="4995213" cy="2865917"/>
          </a:xfrm>
          <a:prstGeom prst="rect">
            <a:avLst/>
          </a:prstGeom>
        </p:spPr>
      </p:pic>
      <p:pic>
        <p:nvPicPr>
          <p:cNvPr id="6" name="Audio 5">
            <a:hlinkClick r:id="" action="ppaction://media"/>
            <a:extLst>
              <a:ext uri="{FF2B5EF4-FFF2-40B4-BE49-F238E27FC236}">
                <a16:creationId xmlns:a16="http://schemas.microsoft.com/office/drawing/2014/main" id="{420F1F09-4AEA-8A4E-B254-90CDFDA07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9208731"/>
      </p:ext>
    </p:extLst>
  </p:cSld>
  <p:clrMapOvr>
    <a:masterClrMapping/>
  </p:clrMapOvr>
  <p:transition advTm="20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8A01-EB32-2C4B-9D48-031A22D8557F}"/>
              </a:ext>
            </a:extLst>
          </p:cNvPr>
          <p:cNvSpPr>
            <a:spLocks noGrp="1"/>
          </p:cNvSpPr>
          <p:nvPr>
            <p:ph type="title"/>
          </p:nvPr>
        </p:nvSpPr>
        <p:spPr/>
        <p:txBody>
          <a:bodyPr>
            <a:normAutofit fontScale="90000"/>
          </a:bodyPr>
          <a:lstStyle/>
          <a:p>
            <a:r>
              <a:rPr lang="en-US" b="1" dirty="0"/>
              <a:t>Who is the Texas Veterans Hall of Fame (TVHOF)</a:t>
            </a:r>
            <a:r>
              <a:rPr lang="en-US" dirty="0"/>
              <a:t>? </a:t>
            </a:r>
          </a:p>
        </p:txBody>
      </p:sp>
      <p:sp>
        <p:nvSpPr>
          <p:cNvPr id="3" name="Content Placeholder 2">
            <a:extLst>
              <a:ext uri="{FF2B5EF4-FFF2-40B4-BE49-F238E27FC236}">
                <a16:creationId xmlns:a16="http://schemas.microsoft.com/office/drawing/2014/main" id="{F18C2D42-84C9-9F44-BE66-272C34C410FD}"/>
              </a:ext>
            </a:extLst>
          </p:cNvPr>
          <p:cNvSpPr>
            <a:spLocks noGrp="1"/>
          </p:cNvSpPr>
          <p:nvPr>
            <p:ph idx="1"/>
          </p:nvPr>
        </p:nvSpPr>
        <p:spPr/>
        <p:txBody>
          <a:bodyPr/>
          <a:lstStyle/>
          <a:p>
            <a:r>
              <a:rPr lang="en-US" dirty="0"/>
              <a:t>TVHOF is a 501(c)3 organization dedicated to preserving and honoring the stories of all Texas Veterans. You can visit their website at </a:t>
            </a:r>
            <a:r>
              <a:rPr lang="en-US" u="sng" dirty="0">
                <a:hlinkClick r:id="rId4"/>
              </a:rPr>
              <a:t>www.tvhof.org</a:t>
            </a:r>
            <a:r>
              <a:rPr lang="en-US" dirty="0"/>
              <a:t>. </a:t>
            </a:r>
          </a:p>
        </p:txBody>
      </p:sp>
      <p:pic>
        <p:nvPicPr>
          <p:cNvPr id="4" name="Audio 3">
            <a:hlinkClick r:id="" action="ppaction://media"/>
            <a:extLst>
              <a:ext uri="{FF2B5EF4-FFF2-40B4-BE49-F238E27FC236}">
                <a16:creationId xmlns:a16="http://schemas.microsoft.com/office/drawing/2014/main" id="{37DFE9EB-AC8A-1140-AF74-6BE6161C6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64949822"/>
      </p:ext>
    </p:extLst>
  </p:cSld>
  <p:clrMapOvr>
    <a:masterClrMapping/>
  </p:clrMapOvr>
  <p:transition advTm="25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uilding with a red roof&#10;&#10;Description automatically generated with low confidence">
            <a:extLst>
              <a:ext uri="{FF2B5EF4-FFF2-40B4-BE49-F238E27FC236}">
                <a16:creationId xmlns:a16="http://schemas.microsoft.com/office/drawing/2014/main" id="{18556D4E-0567-C145-B5E2-42F552728E07}"/>
              </a:ext>
            </a:extLst>
          </p:cNvPr>
          <p:cNvPicPr>
            <a:picLocks noGrp="1" noChangeAspect="1"/>
          </p:cNvPicPr>
          <p:nvPr>
            <p:ph sz="half" idx="2"/>
          </p:nvPr>
        </p:nvPicPr>
        <p:blipFill>
          <a:blip r:embed="rId4"/>
          <a:stretch>
            <a:fillRect/>
          </a:stretch>
        </p:blipFill>
        <p:spPr>
          <a:xfrm>
            <a:off x="702097" y="3576928"/>
            <a:ext cx="4038600" cy="3028950"/>
          </a:xfrm>
        </p:spPr>
      </p:pic>
      <p:pic>
        <p:nvPicPr>
          <p:cNvPr id="6" name="Content Placeholder 5" descr="A picture containing outdoor, tree, sky, day&#10;&#10;Description automatically generated">
            <a:extLst>
              <a:ext uri="{FF2B5EF4-FFF2-40B4-BE49-F238E27FC236}">
                <a16:creationId xmlns:a16="http://schemas.microsoft.com/office/drawing/2014/main" id="{31802188-6AEC-D841-936F-610420B2CA8A}"/>
              </a:ext>
            </a:extLst>
          </p:cNvPr>
          <p:cNvPicPr>
            <a:picLocks noGrp="1" noChangeAspect="1"/>
          </p:cNvPicPr>
          <p:nvPr>
            <p:ph sz="half" idx="1"/>
          </p:nvPr>
        </p:nvPicPr>
        <p:blipFill>
          <a:blip r:embed="rId5"/>
          <a:stretch>
            <a:fillRect/>
          </a:stretch>
        </p:blipFill>
        <p:spPr>
          <a:xfrm>
            <a:off x="691723" y="400050"/>
            <a:ext cx="4038601" cy="3028950"/>
          </a:xfrm>
        </p:spPr>
      </p:pic>
      <p:pic>
        <p:nvPicPr>
          <p:cNvPr id="12" name="Picture 11" descr="A picture containing grass, outdoor, sky, cement&#10;&#10;Description automatically generated">
            <a:extLst>
              <a:ext uri="{FF2B5EF4-FFF2-40B4-BE49-F238E27FC236}">
                <a16:creationId xmlns:a16="http://schemas.microsoft.com/office/drawing/2014/main" id="{93F74427-657F-4745-9595-209B0690C0CF}"/>
              </a:ext>
            </a:extLst>
          </p:cNvPr>
          <p:cNvPicPr>
            <a:picLocks noChangeAspect="1"/>
          </p:cNvPicPr>
          <p:nvPr/>
        </p:nvPicPr>
        <p:blipFill>
          <a:blip r:embed="rId6"/>
          <a:stretch>
            <a:fillRect/>
          </a:stretch>
        </p:blipFill>
        <p:spPr>
          <a:xfrm>
            <a:off x="5040629" y="2543819"/>
            <a:ext cx="2609421" cy="1957066"/>
          </a:xfrm>
          <a:prstGeom prst="rect">
            <a:avLst/>
          </a:prstGeom>
        </p:spPr>
      </p:pic>
      <p:pic>
        <p:nvPicPr>
          <p:cNvPr id="16" name="Picture 15" descr="A picture containing outdoor, tree, grass, sky&#10;&#10;Description automatically generated">
            <a:extLst>
              <a:ext uri="{FF2B5EF4-FFF2-40B4-BE49-F238E27FC236}">
                <a16:creationId xmlns:a16="http://schemas.microsoft.com/office/drawing/2014/main" id="{B9FAA9D2-9A2F-8149-9697-44F0B023F16F}"/>
              </a:ext>
            </a:extLst>
          </p:cNvPr>
          <p:cNvPicPr>
            <a:picLocks noChangeAspect="1"/>
          </p:cNvPicPr>
          <p:nvPr/>
        </p:nvPicPr>
        <p:blipFill>
          <a:blip r:embed="rId7"/>
          <a:stretch>
            <a:fillRect/>
          </a:stretch>
        </p:blipFill>
        <p:spPr>
          <a:xfrm>
            <a:off x="5040629" y="400050"/>
            <a:ext cx="2609421" cy="1957066"/>
          </a:xfrm>
          <a:prstGeom prst="rect">
            <a:avLst/>
          </a:prstGeom>
        </p:spPr>
      </p:pic>
      <p:pic>
        <p:nvPicPr>
          <p:cNvPr id="24" name="Picture 23" descr="A picture containing grass, outdoor, tree, sky&#10;&#10;Description automatically generated">
            <a:extLst>
              <a:ext uri="{FF2B5EF4-FFF2-40B4-BE49-F238E27FC236}">
                <a16:creationId xmlns:a16="http://schemas.microsoft.com/office/drawing/2014/main" id="{715D4308-FEF0-7947-951F-4A2B1EC337EA}"/>
              </a:ext>
            </a:extLst>
          </p:cNvPr>
          <p:cNvPicPr>
            <a:picLocks noChangeAspect="1"/>
          </p:cNvPicPr>
          <p:nvPr/>
        </p:nvPicPr>
        <p:blipFill>
          <a:blip r:embed="rId8"/>
          <a:stretch>
            <a:fillRect/>
          </a:stretch>
        </p:blipFill>
        <p:spPr>
          <a:xfrm>
            <a:off x="5040629" y="4648810"/>
            <a:ext cx="2609422" cy="1957067"/>
          </a:xfrm>
          <a:prstGeom prst="rect">
            <a:avLst/>
          </a:prstGeom>
        </p:spPr>
      </p:pic>
      <p:sp>
        <p:nvSpPr>
          <p:cNvPr id="25" name="TextBox 24">
            <a:extLst>
              <a:ext uri="{FF2B5EF4-FFF2-40B4-BE49-F238E27FC236}">
                <a16:creationId xmlns:a16="http://schemas.microsoft.com/office/drawing/2014/main" id="{28AE860C-30A3-624F-B623-E1BEE385C36F}"/>
              </a:ext>
            </a:extLst>
          </p:cNvPr>
          <p:cNvSpPr txBox="1"/>
          <p:nvPr/>
        </p:nvSpPr>
        <p:spPr>
          <a:xfrm>
            <a:off x="7650051" y="910537"/>
            <a:ext cx="1297150" cy="369332"/>
          </a:xfrm>
          <a:prstGeom prst="rect">
            <a:avLst/>
          </a:prstGeom>
          <a:noFill/>
        </p:spPr>
        <p:txBody>
          <a:bodyPr wrap="none" rtlCol="0">
            <a:spAutoFit/>
          </a:bodyPr>
          <a:lstStyle/>
          <a:p>
            <a:r>
              <a:rPr lang="en-US" dirty="0"/>
              <a:t>Spring 2021</a:t>
            </a:r>
          </a:p>
        </p:txBody>
      </p:sp>
      <p:pic>
        <p:nvPicPr>
          <p:cNvPr id="3" name="Audio 2">
            <a:hlinkClick r:id="" action="ppaction://media"/>
            <a:extLst>
              <a:ext uri="{FF2B5EF4-FFF2-40B4-BE49-F238E27FC236}">
                <a16:creationId xmlns:a16="http://schemas.microsoft.com/office/drawing/2014/main" id="{64DFC726-EDBC-AA45-89D8-D543896F33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30133921"/>
      </p:ext>
    </p:extLst>
  </p:cSld>
  <p:clrMapOvr>
    <a:masterClrMapping/>
  </p:clrMapOvr>
  <p:transition advTm="352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Denton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Trinity Cemetery, Denton</a:t>
            </a:r>
          </a:p>
        </p:txBody>
      </p:sp>
      <p:pic>
        <p:nvPicPr>
          <p:cNvPr id="4" name="Audio 3">
            <a:hlinkClick r:id="" action="ppaction://media"/>
            <a:extLst>
              <a:ext uri="{FF2B5EF4-FFF2-40B4-BE49-F238E27FC236}">
                <a16:creationId xmlns:a16="http://schemas.microsoft.com/office/drawing/2014/main" id="{47330D0E-84DA-B246-8F7D-7BE5C9ECA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47149425"/>
      </p:ext>
    </p:extLst>
  </p:cSld>
  <p:clrMapOvr>
    <a:masterClrMapping/>
  </p:clrMapOvr>
  <p:transition advTm="4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Trinity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53358"/>
            <a:ext cx="4038600" cy="4967432"/>
          </a:xfrm>
        </p:spPr>
        <p:txBody>
          <a:bodyPr>
            <a:normAutofit fontScale="70000" lnSpcReduction="20000"/>
          </a:bodyPr>
          <a:lstStyle/>
          <a:p>
            <a:r>
              <a:rPr lang="en-US" sz="3100" dirty="0">
                <a:solidFill>
                  <a:srgbClr val="FF0000"/>
                </a:solidFill>
              </a:rPr>
              <a:t>40 </a:t>
            </a:r>
            <a:r>
              <a:rPr lang="en-US" sz="3100" dirty="0"/>
              <a:t>veterans identified of </a:t>
            </a:r>
            <a:br>
              <a:rPr lang="en-US" sz="3100" dirty="0"/>
            </a:br>
            <a:r>
              <a:rPr lang="en-US" sz="3100" dirty="0"/>
              <a:t>437 occupants</a:t>
            </a:r>
          </a:p>
          <a:p>
            <a:pPr lvl="1"/>
            <a:r>
              <a:rPr lang="en-US" sz="2700" dirty="0"/>
              <a:t>9% veterans</a:t>
            </a:r>
          </a:p>
          <a:p>
            <a:r>
              <a:rPr lang="en-US" sz="3100" dirty="0"/>
              <a:t>Conflicts: </a:t>
            </a:r>
            <a:r>
              <a:rPr lang="en-US" sz="3100" dirty="0">
                <a:solidFill>
                  <a:srgbClr val="1615D5"/>
                </a:solidFill>
              </a:rPr>
              <a:t>40</a:t>
            </a:r>
          </a:p>
          <a:p>
            <a:pPr lvl="1"/>
            <a:r>
              <a:rPr lang="en-US" sz="2700" dirty="0"/>
              <a:t>Texas Revolution: </a:t>
            </a:r>
          </a:p>
          <a:p>
            <a:pPr lvl="1"/>
            <a:r>
              <a:rPr lang="en-US" sz="2700" dirty="0"/>
              <a:t>Mexican-American: </a:t>
            </a:r>
            <a:endParaRPr lang="en-US" sz="2700" dirty="0">
              <a:solidFill>
                <a:srgbClr val="1615D5"/>
              </a:solidFill>
            </a:endParaRPr>
          </a:p>
          <a:p>
            <a:pPr lvl="1"/>
            <a:r>
              <a:rPr lang="en-US" sz="2700" dirty="0"/>
              <a:t>Civil War: </a:t>
            </a:r>
          </a:p>
          <a:p>
            <a:pPr lvl="1"/>
            <a:r>
              <a:rPr lang="en-US" sz="2700" dirty="0"/>
              <a:t>Indian Wars:</a:t>
            </a:r>
          </a:p>
          <a:p>
            <a:pPr lvl="1"/>
            <a:r>
              <a:rPr lang="en-US" sz="2700" dirty="0"/>
              <a:t>Spanish-American: </a:t>
            </a:r>
          </a:p>
          <a:p>
            <a:pPr lvl="1"/>
            <a:r>
              <a:rPr lang="en-US" sz="2700" dirty="0"/>
              <a:t>WW I: </a:t>
            </a:r>
            <a:r>
              <a:rPr lang="en-US" sz="2700" dirty="0">
                <a:solidFill>
                  <a:srgbClr val="1615D5"/>
                </a:solidFill>
              </a:rPr>
              <a:t>7</a:t>
            </a:r>
          </a:p>
          <a:p>
            <a:pPr lvl="1"/>
            <a:r>
              <a:rPr lang="en-US" sz="2700" dirty="0"/>
              <a:t>WW II: </a:t>
            </a:r>
            <a:r>
              <a:rPr lang="en-US" sz="2700" dirty="0">
                <a:solidFill>
                  <a:srgbClr val="1615D5"/>
                </a:solidFill>
              </a:rPr>
              <a:t>17</a:t>
            </a:r>
          </a:p>
          <a:p>
            <a:pPr lvl="1"/>
            <a:r>
              <a:rPr lang="en-US" sz="2700" dirty="0"/>
              <a:t>Korea: </a:t>
            </a:r>
            <a:r>
              <a:rPr lang="en-US" sz="2700" dirty="0">
                <a:solidFill>
                  <a:srgbClr val="1615D5"/>
                </a:solidFill>
              </a:rPr>
              <a:t>3</a:t>
            </a:r>
          </a:p>
          <a:p>
            <a:pPr lvl="1"/>
            <a:r>
              <a:rPr lang="en-US" sz="2700" dirty="0"/>
              <a:t>Vietnam: </a:t>
            </a:r>
            <a:r>
              <a:rPr lang="en-US" sz="2700" dirty="0">
                <a:solidFill>
                  <a:srgbClr val="1615D5"/>
                </a:solidFill>
              </a:rPr>
              <a:t>5</a:t>
            </a:r>
          </a:p>
          <a:p>
            <a:pPr lvl="1"/>
            <a:r>
              <a:rPr lang="en-US" sz="2700" dirty="0"/>
              <a:t>War on Terror: </a:t>
            </a:r>
            <a:r>
              <a:rPr lang="en-US" sz="2700" dirty="0">
                <a:solidFill>
                  <a:srgbClr val="1615D5"/>
                </a:solidFill>
              </a:rPr>
              <a:t>1</a:t>
            </a:r>
          </a:p>
          <a:p>
            <a:pPr lvl="1"/>
            <a:r>
              <a:rPr lang="en-US" sz="2700" dirty="0"/>
              <a:t>Peace time or Unknown: </a:t>
            </a:r>
            <a:r>
              <a:rPr lang="en-US" sz="2700" dirty="0">
                <a:solidFill>
                  <a:srgbClr val="1615D5"/>
                </a:solidFill>
              </a:rPr>
              <a:t>7</a:t>
            </a:r>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417638"/>
            <a:ext cx="4347210" cy="914399"/>
          </a:xfrm>
        </p:spPr>
        <p:txBody>
          <a:bodyPr>
            <a:normAutofit fontScale="70000" lnSpcReduction="20000"/>
          </a:bodyPr>
          <a:lstStyle/>
          <a:p>
            <a:r>
              <a:rPr lang="en-US" dirty="0"/>
              <a:t>Address</a:t>
            </a:r>
          </a:p>
          <a:p>
            <a:pPr lvl="1"/>
            <a:r>
              <a:rPr lang="en-US" dirty="0"/>
              <a:t>742 S. Trinity Rd.</a:t>
            </a:r>
          </a:p>
          <a:p>
            <a:pPr lvl="1"/>
            <a:r>
              <a:rPr lang="en-US" dirty="0"/>
              <a:t>Denton, Texas  76208</a:t>
            </a:r>
          </a:p>
        </p:txBody>
      </p:sp>
      <p:sp>
        <p:nvSpPr>
          <p:cNvPr id="5" name="TextBox 4">
            <a:extLst>
              <a:ext uri="{FF2B5EF4-FFF2-40B4-BE49-F238E27FC236}">
                <a16:creationId xmlns:a16="http://schemas.microsoft.com/office/drawing/2014/main" id="{AAD93BCB-E15A-3340-8B14-D37110283D66}"/>
              </a:ext>
            </a:extLst>
          </p:cNvPr>
          <p:cNvSpPr txBox="1"/>
          <p:nvPr/>
        </p:nvSpPr>
        <p:spPr>
          <a:xfrm>
            <a:off x="4648200" y="5438608"/>
            <a:ext cx="2924775" cy="1569660"/>
          </a:xfrm>
          <a:prstGeom prst="rect">
            <a:avLst/>
          </a:prstGeom>
          <a:noFill/>
        </p:spPr>
        <p:txBody>
          <a:bodyPr wrap="none" rtlCol="0">
            <a:spAutoFit/>
          </a:bodyPr>
          <a:lstStyle/>
          <a:p>
            <a:r>
              <a:rPr lang="en-US" sz="2400" dirty="0">
                <a:solidFill>
                  <a:srgbClr val="FF0000"/>
                </a:solidFill>
              </a:rPr>
              <a:t>Adoption cost: $400 +</a:t>
            </a:r>
            <a:br>
              <a:rPr lang="en-US" sz="2400" dirty="0">
                <a:solidFill>
                  <a:srgbClr val="FF0000"/>
                </a:solidFill>
              </a:rPr>
            </a:br>
            <a:r>
              <a:rPr lang="en-US" sz="2400" dirty="0">
                <a:solidFill>
                  <a:srgbClr val="FF0000"/>
                </a:solidFill>
              </a:rPr>
              <a:t>$20.00 for QR codes =</a:t>
            </a:r>
          </a:p>
          <a:p>
            <a:r>
              <a:rPr lang="en-US" sz="2400" dirty="0">
                <a:solidFill>
                  <a:srgbClr val="1615D5"/>
                </a:solidFill>
              </a:rPr>
              <a:t>$420.00 + panels</a:t>
            </a:r>
          </a:p>
          <a:p>
            <a:r>
              <a:rPr lang="en-US" sz="2400" dirty="0">
                <a:solidFill>
                  <a:srgbClr val="FF0000"/>
                </a:solidFill>
              </a:rPr>
              <a:t> </a:t>
            </a:r>
          </a:p>
        </p:txBody>
      </p:sp>
      <p:pic>
        <p:nvPicPr>
          <p:cNvPr id="7" name="Picture 6" descr="Map&#10;&#10;Description automatically generated">
            <a:extLst>
              <a:ext uri="{FF2B5EF4-FFF2-40B4-BE49-F238E27FC236}">
                <a16:creationId xmlns:a16="http://schemas.microsoft.com/office/drawing/2014/main" id="{BD01849D-271C-D744-A134-84F1F22BBC1B}"/>
              </a:ext>
            </a:extLst>
          </p:cNvPr>
          <p:cNvPicPr>
            <a:picLocks noChangeAspect="1"/>
          </p:cNvPicPr>
          <p:nvPr/>
        </p:nvPicPr>
        <p:blipFill>
          <a:blip r:embed="rId5"/>
          <a:stretch>
            <a:fillRect/>
          </a:stretch>
        </p:blipFill>
        <p:spPr>
          <a:xfrm>
            <a:off x="3874770" y="2332037"/>
            <a:ext cx="5120640" cy="2812737"/>
          </a:xfrm>
          <a:prstGeom prst="rect">
            <a:avLst/>
          </a:prstGeom>
        </p:spPr>
      </p:pic>
      <p:pic>
        <p:nvPicPr>
          <p:cNvPr id="6" name="Audio 5">
            <a:hlinkClick r:id="" action="ppaction://media"/>
            <a:extLst>
              <a:ext uri="{FF2B5EF4-FFF2-40B4-BE49-F238E27FC236}">
                <a16:creationId xmlns:a16="http://schemas.microsoft.com/office/drawing/2014/main" id="{BD10D066-7C39-FD45-81B0-AFA0D2670C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0446877"/>
      </p:ext>
    </p:extLst>
  </p:cSld>
  <p:clrMapOvr>
    <a:masterClrMapping/>
  </p:clrMapOvr>
  <p:transition advTm="28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ky, tree, outdoor, grass&#10;&#10;Description automatically generated">
            <a:extLst>
              <a:ext uri="{FF2B5EF4-FFF2-40B4-BE49-F238E27FC236}">
                <a16:creationId xmlns:a16="http://schemas.microsoft.com/office/drawing/2014/main" id="{DA0B8DF0-A3A1-9649-A959-F7082141C09E}"/>
              </a:ext>
            </a:extLst>
          </p:cNvPr>
          <p:cNvPicPr>
            <a:picLocks noGrp="1" noChangeAspect="1"/>
          </p:cNvPicPr>
          <p:nvPr>
            <p:ph sz="half" idx="1"/>
          </p:nvPr>
        </p:nvPicPr>
        <p:blipFill>
          <a:blip r:embed="rId4"/>
          <a:stretch>
            <a:fillRect/>
          </a:stretch>
        </p:blipFill>
        <p:spPr>
          <a:xfrm>
            <a:off x="457200" y="2385580"/>
            <a:ext cx="4038600" cy="2955203"/>
          </a:xfrm>
        </p:spPr>
      </p:pic>
      <p:pic>
        <p:nvPicPr>
          <p:cNvPr id="8" name="Content Placeholder 7" descr="A picture containing sky, outdoor, tree, ground&#10;&#10;Description automatically generated">
            <a:extLst>
              <a:ext uri="{FF2B5EF4-FFF2-40B4-BE49-F238E27FC236}">
                <a16:creationId xmlns:a16="http://schemas.microsoft.com/office/drawing/2014/main" id="{C4FFFE3F-0CEE-5645-84CE-D8D41DD433BF}"/>
              </a:ext>
            </a:extLst>
          </p:cNvPr>
          <p:cNvPicPr>
            <a:picLocks noGrp="1" noChangeAspect="1"/>
          </p:cNvPicPr>
          <p:nvPr>
            <p:ph sz="half" idx="2"/>
          </p:nvPr>
        </p:nvPicPr>
        <p:blipFill>
          <a:blip r:embed="rId5"/>
          <a:stretch>
            <a:fillRect/>
          </a:stretch>
        </p:blipFill>
        <p:spPr>
          <a:xfrm>
            <a:off x="4648200" y="2431364"/>
            <a:ext cx="4038600" cy="2863635"/>
          </a:xfrm>
        </p:spPr>
      </p:pic>
      <p:sp>
        <p:nvSpPr>
          <p:cNvPr id="9" name="TextBox 8">
            <a:extLst>
              <a:ext uri="{FF2B5EF4-FFF2-40B4-BE49-F238E27FC236}">
                <a16:creationId xmlns:a16="http://schemas.microsoft.com/office/drawing/2014/main" id="{70164823-6F16-5949-B7D5-BB97709D8A6A}"/>
              </a:ext>
            </a:extLst>
          </p:cNvPr>
          <p:cNvSpPr txBox="1"/>
          <p:nvPr/>
        </p:nvSpPr>
        <p:spPr>
          <a:xfrm>
            <a:off x="4007640" y="5666704"/>
            <a:ext cx="1353447" cy="369332"/>
          </a:xfrm>
          <a:prstGeom prst="rect">
            <a:avLst/>
          </a:prstGeom>
          <a:noFill/>
        </p:spPr>
        <p:txBody>
          <a:bodyPr wrap="none" rtlCol="0">
            <a:spAutoFit/>
          </a:bodyPr>
          <a:lstStyle/>
          <a:p>
            <a:r>
              <a:rPr lang="en-US" dirty="0"/>
              <a:t>Winter 2021</a:t>
            </a:r>
          </a:p>
        </p:txBody>
      </p:sp>
      <p:pic>
        <p:nvPicPr>
          <p:cNvPr id="3" name="Audio 2">
            <a:hlinkClick r:id="" action="ppaction://media"/>
            <a:extLst>
              <a:ext uri="{FF2B5EF4-FFF2-40B4-BE49-F238E27FC236}">
                <a16:creationId xmlns:a16="http://schemas.microsoft.com/office/drawing/2014/main" id="{6E693235-76A3-F842-9A16-61A5073554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05554384"/>
      </p:ext>
    </p:extLst>
  </p:cSld>
  <p:clrMapOvr>
    <a:masterClrMapping/>
  </p:clrMapOvr>
  <p:transition advTm="14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0F7B-A53E-7D42-BF31-01173FCB4EC6}"/>
              </a:ext>
            </a:extLst>
          </p:cNvPr>
          <p:cNvSpPr>
            <a:spLocks noGrp="1"/>
          </p:cNvSpPr>
          <p:nvPr>
            <p:ph type="title"/>
          </p:nvPr>
        </p:nvSpPr>
        <p:spPr/>
        <p:txBody>
          <a:bodyPr/>
          <a:lstStyle/>
          <a:p>
            <a:r>
              <a:rPr lang="en-US" dirty="0"/>
              <a:t>Hidalgo County</a:t>
            </a:r>
          </a:p>
        </p:txBody>
      </p:sp>
      <p:sp>
        <p:nvSpPr>
          <p:cNvPr id="5" name="TextBox 4">
            <a:extLst>
              <a:ext uri="{FF2B5EF4-FFF2-40B4-BE49-F238E27FC236}">
                <a16:creationId xmlns:a16="http://schemas.microsoft.com/office/drawing/2014/main" id="{23BA75A0-86B0-BA4D-8853-14271515D6A4}"/>
              </a:ext>
            </a:extLst>
          </p:cNvPr>
          <p:cNvSpPr txBox="1"/>
          <p:nvPr/>
        </p:nvSpPr>
        <p:spPr>
          <a:xfrm>
            <a:off x="5967271" y="4869418"/>
            <a:ext cx="1565557" cy="369332"/>
          </a:xfrm>
          <a:prstGeom prst="rect">
            <a:avLst/>
          </a:prstGeom>
          <a:noFill/>
        </p:spPr>
        <p:txBody>
          <a:bodyPr wrap="none" rtlCol="0">
            <a:spAutoFit/>
          </a:bodyPr>
          <a:lstStyle/>
          <a:p>
            <a:r>
              <a:rPr lang="en-US" dirty="0"/>
              <a:t>McAllen, Texas</a:t>
            </a:r>
          </a:p>
        </p:txBody>
      </p:sp>
      <p:pic>
        <p:nvPicPr>
          <p:cNvPr id="6" name="Picture 5">
            <a:extLst>
              <a:ext uri="{FF2B5EF4-FFF2-40B4-BE49-F238E27FC236}">
                <a16:creationId xmlns:a16="http://schemas.microsoft.com/office/drawing/2014/main" id="{A69AFC53-2569-9E4D-9380-31C55ACAABF5}"/>
              </a:ext>
            </a:extLst>
          </p:cNvPr>
          <p:cNvPicPr>
            <a:picLocks noChangeAspect="1"/>
          </p:cNvPicPr>
          <p:nvPr/>
        </p:nvPicPr>
        <p:blipFill>
          <a:blip r:embed="rId4"/>
          <a:stretch>
            <a:fillRect/>
          </a:stretch>
        </p:blipFill>
        <p:spPr>
          <a:xfrm>
            <a:off x="762000" y="1619250"/>
            <a:ext cx="3810000" cy="3619500"/>
          </a:xfrm>
          <a:prstGeom prst="rect">
            <a:avLst/>
          </a:prstGeom>
        </p:spPr>
      </p:pic>
      <p:pic>
        <p:nvPicPr>
          <p:cNvPr id="7" name="Picture 6">
            <a:extLst>
              <a:ext uri="{FF2B5EF4-FFF2-40B4-BE49-F238E27FC236}">
                <a16:creationId xmlns:a16="http://schemas.microsoft.com/office/drawing/2014/main" id="{9732607F-3924-4547-AA89-EAB3A27A9EB9}"/>
              </a:ext>
            </a:extLst>
          </p:cNvPr>
          <p:cNvPicPr>
            <a:picLocks noChangeAspect="1"/>
          </p:cNvPicPr>
          <p:nvPr/>
        </p:nvPicPr>
        <p:blipFill>
          <a:blip r:embed="rId5"/>
          <a:stretch>
            <a:fillRect/>
          </a:stretch>
        </p:blipFill>
        <p:spPr>
          <a:xfrm>
            <a:off x="4813300" y="2305685"/>
            <a:ext cx="3873500" cy="2246630"/>
          </a:xfrm>
          <a:prstGeom prst="rect">
            <a:avLst/>
          </a:prstGeom>
        </p:spPr>
      </p:pic>
      <p:pic>
        <p:nvPicPr>
          <p:cNvPr id="3" name="Audio 2">
            <a:hlinkClick r:id="" action="ppaction://media"/>
            <a:extLst>
              <a:ext uri="{FF2B5EF4-FFF2-40B4-BE49-F238E27FC236}">
                <a16:creationId xmlns:a16="http://schemas.microsoft.com/office/drawing/2014/main" id="{93C7DEF8-4FD0-574A-AA5D-C26F7A39FE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226736"/>
      </p:ext>
    </p:extLst>
  </p:cSld>
  <p:clrMapOvr>
    <a:masterClrMapping/>
  </p:clrMapOvr>
  <p:transition advTm="21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dirty="0"/>
              <a:t>Hidalgo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Roselawn Cemetery, McAllen</a:t>
            </a:r>
          </a:p>
        </p:txBody>
      </p:sp>
      <p:pic>
        <p:nvPicPr>
          <p:cNvPr id="4" name="Audio 3">
            <a:hlinkClick r:id="" action="ppaction://media"/>
            <a:extLst>
              <a:ext uri="{FF2B5EF4-FFF2-40B4-BE49-F238E27FC236}">
                <a16:creationId xmlns:a16="http://schemas.microsoft.com/office/drawing/2014/main" id="{3327DF6C-A2AE-604E-ACDC-A104711085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94440699"/>
      </p:ext>
    </p:extLst>
  </p:cSld>
  <p:clrMapOvr>
    <a:masterClrMapping/>
  </p:clrMapOvr>
  <p:transition advTm="7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Roselawn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371599"/>
            <a:ext cx="4038600" cy="5362687"/>
          </a:xfrm>
        </p:spPr>
        <p:txBody>
          <a:bodyPr>
            <a:normAutofit fontScale="77500" lnSpcReduction="20000"/>
          </a:bodyPr>
          <a:lstStyle/>
          <a:p>
            <a:r>
              <a:rPr lang="en-US" dirty="0">
                <a:solidFill>
                  <a:srgbClr val="FF0000"/>
                </a:solidFill>
              </a:rPr>
              <a:t>In progress</a:t>
            </a:r>
            <a:r>
              <a:rPr lang="en-US" dirty="0"/>
              <a:t> veterans identified of 5708 occupants</a:t>
            </a:r>
          </a:p>
          <a:p>
            <a:pPr lvl="1"/>
            <a:r>
              <a:rPr lang="en-US" dirty="0"/>
              <a:t>?% veterans</a:t>
            </a:r>
          </a:p>
          <a:p>
            <a:r>
              <a:rPr lang="en-US" dirty="0"/>
              <a:t>Conflicts:</a:t>
            </a:r>
          </a:p>
          <a:p>
            <a:pPr lvl="1"/>
            <a:r>
              <a:rPr lang="en-US" dirty="0"/>
              <a:t>Texas Revolution: </a:t>
            </a:r>
          </a:p>
          <a:p>
            <a:pPr lvl="1"/>
            <a:r>
              <a:rPr lang="en-US" dirty="0"/>
              <a:t>Mexican-American: </a:t>
            </a:r>
            <a:endParaRPr lang="en-US" dirty="0">
              <a:solidFill>
                <a:srgbClr val="1615D5"/>
              </a:solidFill>
            </a:endParaRPr>
          </a:p>
          <a:p>
            <a:pPr lvl="1"/>
            <a:r>
              <a:rPr lang="en-US" dirty="0"/>
              <a:t>Civil War: </a:t>
            </a:r>
          </a:p>
          <a:p>
            <a:pPr lvl="1"/>
            <a:r>
              <a:rPr lang="en-US" dirty="0"/>
              <a:t>Indian Wars:</a:t>
            </a:r>
          </a:p>
          <a:p>
            <a:pPr lvl="1"/>
            <a:r>
              <a:rPr lang="en-US" dirty="0"/>
              <a:t>Spanish-American: </a:t>
            </a:r>
          </a:p>
          <a:p>
            <a:pPr lvl="1"/>
            <a:r>
              <a:rPr lang="en-US" dirty="0"/>
              <a:t>WW I:</a:t>
            </a:r>
            <a:endParaRPr lang="en-US" dirty="0">
              <a:solidFill>
                <a:srgbClr val="1615D5"/>
              </a:solidFill>
            </a:endParaRPr>
          </a:p>
          <a:p>
            <a:pPr lvl="1"/>
            <a:r>
              <a:rPr lang="en-US" dirty="0"/>
              <a:t>WW II:</a:t>
            </a:r>
            <a:endParaRPr lang="en-US" dirty="0">
              <a:solidFill>
                <a:srgbClr val="1615D5"/>
              </a:solidFill>
            </a:endParaRPr>
          </a:p>
          <a:p>
            <a:pPr lvl="1"/>
            <a:r>
              <a:rPr lang="en-US" dirty="0"/>
              <a:t>Korea:</a:t>
            </a:r>
            <a:endParaRPr lang="en-US" dirty="0">
              <a:solidFill>
                <a:srgbClr val="1615D5"/>
              </a:solidFill>
            </a:endParaRPr>
          </a:p>
          <a:p>
            <a:pPr lvl="1"/>
            <a:r>
              <a:rPr lang="en-US" dirty="0"/>
              <a:t>Vietnam:</a:t>
            </a:r>
            <a:endParaRPr lang="en-US" dirty="0">
              <a:solidFill>
                <a:srgbClr val="1615D5"/>
              </a:solidFill>
            </a:endParaRPr>
          </a:p>
          <a:p>
            <a:pPr lvl="1"/>
            <a:r>
              <a:rPr lang="en-US" dirty="0"/>
              <a:t>War on Terror: </a:t>
            </a:r>
          </a:p>
          <a:p>
            <a:pPr lvl="1"/>
            <a:r>
              <a:rPr lang="en-US" dirty="0"/>
              <a:t>Peace time or Unknown: </a:t>
            </a:r>
            <a:endParaRPr lang="en-US" dirty="0">
              <a:solidFill>
                <a:srgbClr val="1615D5"/>
              </a:solidFill>
            </a:endParaRP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4525963"/>
          </a:xfrm>
        </p:spPr>
        <p:txBody>
          <a:bodyPr>
            <a:normAutofit fontScale="77500" lnSpcReduction="20000"/>
          </a:bodyPr>
          <a:lstStyle/>
          <a:p>
            <a:r>
              <a:rPr lang="en-US" dirty="0"/>
              <a:t>Address</a:t>
            </a:r>
          </a:p>
          <a:p>
            <a:pPr lvl="1"/>
            <a:r>
              <a:rPr lang="en-US" dirty="0"/>
              <a:t>1201 S Main St </a:t>
            </a:r>
          </a:p>
          <a:p>
            <a:pPr lvl="1"/>
            <a:r>
              <a:rPr lang="en-US" dirty="0"/>
              <a:t>McAllen, TX 78501</a:t>
            </a:r>
          </a:p>
        </p:txBody>
      </p:sp>
      <p:sp>
        <p:nvSpPr>
          <p:cNvPr id="5" name="TextBox 4">
            <a:extLst>
              <a:ext uri="{FF2B5EF4-FFF2-40B4-BE49-F238E27FC236}">
                <a16:creationId xmlns:a16="http://schemas.microsoft.com/office/drawing/2014/main" id="{AAD93BCB-E15A-3340-8B14-D37110283D66}"/>
              </a:ext>
            </a:extLst>
          </p:cNvPr>
          <p:cNvSpPr txBox="1"/>
          <p:nvPr/>
        </p:nvSpPr>
        <p:spPr>
          <a:xfrm>
            <a:off x="4648200" y="5895330"/>
            <a:ext cx="3243837" cy="461665"/>
          </a:xfrm>
          <a:prstGeom prst="rect">
            <a:avLst/>
          </a:prstGeom>
          <a:noFill/>
        </p:spPr>
        <p:txBody>
          <a:bodyPr wrap="none" rtlCol="0">
            <a:spAutoFit/>
          </a:bodyPr>
          <a:lstStyle/>
          <a:p>
            <a:r>
              <a:rPr lang="en-US" sz="2400" dirty="0">
                <a:solidFill>
                  <a:srgbClr val="FF0000"/>
                </a:solidFill>
              </a:rPr>
              <a:t>Adoption cost: $pending</a:t>
            </a:r>
          </a:p>
        </p:txBody>
      </p:sp>
      <p:pic>
        <p:nvPicPr>
          <p:cNvPr id="8" name="Picture 7" descr="Timeline&#10;&#10;Description automatically generated with medium confidence">
            <a:extLst>
              <a:ext uri="{FF2B5EF4-FFF2-40B4-BE49-F238E27FC236}">
                <a16:creationId xmlns:a16="http://schemas.microsoft.com/office/drawing/2014/main" id="{CBCAE979-114C-F74A-8269-7F474F879141}"/>
              </a:ext>
            </a:extLst>
          </p:cNvPr>
          <p:cNvPicPr>
            <a:picLocks noChangeAspect="1"/>
          </p:cNvPicPr>
          <p:nvPr/>
        </p:nvPicPr>
        <p:blipFill>
          <a:blip r:embed="rId5"/>
          <a:stretch>
            <a:fillRect/>
          </a:stretch>
        </p:blipFill>
        <p:spPr>
          <a:xfrm>
            <a:off x="4403391" y="2590055"/>
            <a:ext cx="4598714" cy="3123191"/>
          </a:xfrm>
          <a:prstGeom prst="rect">
            <a:avLst/>
          </a:prstGeom>
        </p:spPr>
      </p:pic>
      <p:pic>
        <p:nvPicPr>
          <p:cNvPr id="6" name="Audio 5">
            <a:hlinkClick r:id="" action="ppaction://media"/>
            <a:extLst>
              <a:ext uri="{FF2B5EF4-FFF2-40B4-BE49-F238E27FC236}">
                <a16:creationId xmlns:a16="http://schemas.microsoft.com/office/drawing/2014/main" id="{E31E1641-66E7-3142-BFE2-6A80EC238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28558436"/>
      </p:ext>
    </p:extLst>
  </p:cSld>
  <p:clrMapOvr>
    <a:masterClrMapping/>
  </p:clrMapOvr>
  <p:transition advTm="202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164823-6F16-5949-B7D5-BB97709D8A6A}"/>
              </a:ext>
            </a:extLst>
          </p:cNvPr>
          <p:cNvSpPr txBox="1"/>
          <p:nvPr/>
        </p:nvSpPr>
        <p:spPr>
          <a:xfrm>
            <a:off x="512378" y="970355"/>
            <a:ext cx="1497526" cy="369332"/>
          </a:xfrm>
          <a:prstGeom prst="rect">
            <a:avLst/>
          </a:prstGeom>
          <a:noFill/>
        </p:spPr>
        <p:txBody>
          <a:bodyPr wrap="none" rtlCol="0">
            <a:spAutoFit/>
          </a:bodyPr>
          <a:lstStyle/>
          <a:p>
            <a:r>
              <a:rPr lang="en-US" dirty="0"/>
              <a:t>Summer 2021</a:t>
            </a:r>
          </a:p>
        </p:txBody>
      </p:sp>
      <p:pic>
        <p:nvPicPr>
          <p:cNvPr id="10" name="Content Placeholder 9">
            <a:extLst>
              <a:ext uri="{FF2B5EF4-FFF2-40B4-BE49-F238E27FC236}">
                <a16:creationId xmlns:a16="http://schemas.microsoft.com/office/drawing/2014/main" id="{3AEFCA6D-3C80-0A4F-B692-7178589C6A1A}"/>
              </a:ext>
            </a:extLst>
          </p:cNvPr>
          <p:cNvPicPr>
            <a:picLocks noGrp="1" noChangeAspect="1"/>
          </p:cNvPicPr>
          <p:nvPr>
            <p:ph sz="half" idx="1"/>
          </p:nvPr>
        </p:nvPicPr>
        <p:blipFill>
          <a:blip r:embed="rId4"/>
          <a:stretch>
            <a:fillRect/>
          </a:stretch>
        </p:blipFill>
        <p:spPr>
          <a:xfrm rot="5400000">
            <a:off x="5425" y="3003417"/>
            <a:ext cx="3794857" cy="2846143"/>
          </a:xfrm>
        </p:spPr>
      </p:pic>
      <p:pic>
        <p:nvPicPr>
          <p:cNvPr id="12" name="Content Placeholder 11" descr="Text, letter, whiteboard&#10;&#10;Description automatically generated">
            <a:extLst>
              <a:ext uri="{FF2B5EF4-FFF2-40B4-BE49-F238E27FC236}">
                <a16:creationId xmlns:a16="http://schemas.microsoft.com/office/drawing/2014/main" id="{D1ACC2C2-F960-6545-97CB-7FCA647A03CF}"/>
              </a:ext>
            </a:extLst>
          </p:cNvPr>
          <p:cNvPicPr>
            <a:picLocks noGrp="1" noChangeAspect="1"/>
          </p:cNvPicPr>
          <p:nvPr>
            <p:ph sz="half" idx="2"/>
          </p:nvPr>
        </p:nvPicPr>
        <p:blipFill>
          <a:blip r:embed="rId5"/>
          <a:stretch>
            <a:fillRect/>
          </a:stretch>
        </p:blipFill>
        <p:spPr>
          <a:xfrm>
            <a:off x="5960926" y="4426488"/>
            <a:ext cx="2217420" cy="2148125"/>
          </a:xfrm>
        </p:spPr>
      </p:pic>
      <p:pic>
        <p:nvPicPr>
          <p:cNvPr id="14" name="Picture 13" descr="A picture containing tree, outdoor&#10;&#10;Description automatically generated">
            <a:extLst>
              <a:ext uri="{FF2B5EF4-FFF2-40B4-BE49-F238E27FC236}">
                <a16:creationId xmlns:a16="http://schemas.microsoft.com/office/drawing/2014/main" id="{4FCCE534-DAFB-DE43-B573-CF05F47A08FC}"/>
              </a:ext>
            </a:extLst>
          </p:cNvPr>
          <p:cNvPicPr>
            <a:picLocks noChangeAspect="1"/>
          </p:cNvPicPr>
          <p:nvPr/>
        </p:nvPicPr>
        <p:blipFill>
          <a:blip r:embed="rId6"/>
          <a:stretch>
            <a:fillRect/>
          </a:stretch>
        </p:blipFill>
        <p:spPr>
          <a:xfrm>
            <a:off x="2534316" y="323850"/>
            <a:ext cx="2708898" cy="2031674"/>
          </a:xfrm>
          <a:prstGeom prst="rect">
            <a:avLst/>
          </a:prstGeom>
        </p:spPr>
      </p:pic>
      <p:pic>
        <p:nvPicPr>
          <p:cNvPr id="16" name="Picture 15">
            <a:extLst>
              <a:ext uri="{FF2B5EF4-FFF2-40B4-BE49-F238E27FC236}">
                <a16:creationId xmlns:a16="http://schemas.microsoft.com/office/drawing/2014/main" id="{E7DA037C-FD8A-4948-9F2B-AE4A8DB77548}"/>
              </a:ext>
            </a:extLst>
          </p:cNvPr>
          <p:cNvPicPr>
            <a:picLocks noChangeAspect="1"/>
          </p:cNvPicPr>
          <p:nvPr/>
        </p:nvPicPr>
        <p:blipFill>
          <a:blip r:embed="rId7"/>
          <a:stretch>
            <a:fillRect/>
          </a:stretch>
        </p:blipFill>
        <p:spPr>
          <a:xfrm>
            <a:off x="3400688" y="2529060"/>
            <a:ext cx="2368069" cy="3832533"/>
          </a:xfrm>
          <a:prstGeom prst="rect">
            <a:avLst/>
          </a:prstGeom>
        </p:spPr>
      </p:pic>
      <p:pic>
        <p:nvPicPr>
          <p:cNvPr id="18" name="Picture 17">
            <a:extLst>
              <a:ext uri="{FF2B5EF4-FFF2-40B4-BE49-F238E27FC236}">
                <a16:creationId xmlns:a16="http://schemas.microsoft.com/office/drawing/2014/main" id="{E26D93B5-B540-BE41-AB67-82A33E93E20E}"/>
              </a:ext>
            </a:extLst>
          </p:cNvPr>
          <p:cNvPicPr>
            <a:picLocks noChangeAspect="1"/>
          </p:cNvPicPr>
          <p:nvPr/>
        </p:nvPicPr>
        <p:blipFill>
          <a:blip r:embed="rId8"/>
          <a:stretch>
            <a:fillRect/>
          </a:stretch>
        </p:blipFill>
        <p:spPr>
          <a:xfrm>
            <a:off x="5872276" y="73590"/>
            <a:ext cx="3020256" cy="4188676"/>
          </a:xfrm>
          <a:prstGeom prst="rect">
            <a:avLst/>
          </a:prstGeom>
        </p:spPr>
      </p:pic>
      <p:pic>
        <p:nvPicPr>
          <p:cNvPr id="2" name="Audio 1">
            <a:hlinkClick r:id="" action="ppaction://media"/>
            <a:extLst>
              <a:ext uri="{FF2B5EF4-FFF2-40B4-BE49-F238E27FC236}">
                <a16:creationId xmlns:a16="http://schemas.microsoft.com/office/drawing/2014/main" id="{F22758DE-5FED-6E4A-816C-41ABB9B0C3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98963231"/>
      </p:ext>
    </p:extLst>
  </p:cSld>
  <p:clrMapOvr>
    <a:masterClrMapping/>
  </p:clrMapOvr>
  <p:transition advTm="17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3986-C326-BA49-AB49-5E12524F0166}"/>
              </a:ext>
            </a:extLst>
          </p:cNvPr>
          <p:cNvSpPr>
            <a:spLocks noGrp="1"/>
          </p:cNvSpPr>
          <p:nvPr>
            <p:ph type="title"/>
          </p:nvPr>
        </p:nvSpPr>
        <p:spPr/>
        <p:txBody>
          <a:bodyPr/>
          <a:lstStyle/>
          <a:p>
            <a:r>
              <a:rPr lang="en-US"/>
              <a:t>Kaufman County</a:t>
            </a:r>
          </a:p>
        </p:txBody>
      </p:sp>
      <p:pic>
        <p:nvPicPr>
          <p:cNvPr id="3" name="Picture 2">
            <a:extLst>
              <a:ext uri="{FF2B5EF4-FFF2-40B4-BE49-F238E27FC236}">
                <a16:creationId xmlns:a16="http://schemas.microsoft.com/office/drawing/2014/main" id="{616834C5-4B9D-3E40-9AE3-5EF9EE08EE37}"/>
              </a:ext>
            </a:extLst>
          </p:cNvPr>
          <p:cNvPicPr>
            <a:picLocks noChangeAspect="1"/>
          </p:cNvPicPr>
          <p:nvPr/>
        </p:nvPicPr>
        <p:blipFill>
          <a:blip r:embed="rId4"/>
          <a:stretch>
            <a:fillRect/>
          </a:stretch>
        </p:blipFill>
        <p:spPr>
          <a:xfrm>
            <a:off x="762000" y="1722120"/>
            <a:ext cx="3810000" cy="3619500"/>
          </a:xfrm>
          <a:prstGeom prst="rect">
            <a:avLst/>
          </a:prstGeom>
        </p:spPr>
      </p:pic>
      <p:pic>
        <p:nvPicPr>
          <p:cNvPr id="4" name="Picture 3">
            <a:extLst>
              <a:ext uri="{FF2B5EF4-FFF2-40B4-BE49-F238E27FC236}">
                <a16:creationId xmlns:a16="http://schemas.microsoft.com/office/drawing/2014/main" id="{77CE80FA-0871-7B46-96F3-BE6BD34B1EFD}"/>
              </a:ext>
            </a:extLst>
          </p:cNvPr>
          <p:cNvPicPr>
            <a:picLocks noChangeAspect="1"/>
          </p:cNvPicPr>
          <p:nvPr/>
        </p:nvPicPr>
        <p:blipFill>
          <a:blip r:embed="rId5"/>
          <a:stretch>
            <a:fillRect/>
          </a:stretch>
        </p:blipFill>
        <p:spPr>
          <a:xfrm>
            <a:off x="4963160" y="2137569"/>
            <a:ext cx="3878171" cy="2582862"/>
          </a:xfrm>
          <a:prstGeom prst="rect">
            <a:avLst/>
          </a:prstGeom>
        </p:spPr>
      </p:pic>
      <p:sp>
        <p:nvSpPr>
          <p:cNvPr id="5" name="TextBox 4">
            <a:extLst>
              <a:ext uri="{FF2B5EF4-FFF2-40B4-BE49-F238E27FC236}">
                <a16:creationId xmlns:a16="http://schemas.microsoft.com/office/drawing/2014/main" id="{3772ACF9-62A5-9E4C-9972-1164C4BC252C}"/>
              </a:ext>
            </a:extLst>
          </p:cNvPr>
          <p:cNvSpPr txBox="1"/>
          <p:nvPr/>
        </p:nvSpPr>
        <p:spPr>
          <a:xfrm>
            <a:off x="6086925" y="4972288"/>
            <a:ext cx="1630639" cy="369332"/>
          </a:xfrm>
          <a:prstGeom prst="rect">
            <a:avLst/>
          </a:prstGeom>
          <a:noFill/>
        </p:spPr>
        <p:txBody>
          <a:bodyPr wrap="none" rtlCol="0">
            <a:spAutoFit/>
          </a:bodyPr>
          <a:lstStyle/>
          <a:p>
            <a:r>
              <a:rPr lang="en-US"/>
              <a:t>Kaufman, Texas</a:t>
            </a:r>
          </a:p>
        </p:txBody>
      </p:sp>
      <p:pic>
        <p:nvPicPr>
          <p:cNvPr id="6" name="Audio 5">
            <a:hlinkClick r:id="" action="ppaction://media"/>
            <a:extLst>
              <a:ext uri="{FF2B5EF4-FFF2-40B4-BE49-F238E27FC236}">
                <a16:creationId xmlns:a16="http://schemas.microsoft.com/office/drawing/2014/main" id="{35BBCF69-E546-1D47-94DF-AA3546666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89744530"/>
      </p:ext>
    </p:extLst>
  </p:cSld>
  <p:clrMapOvr>
    <a:masterClrMapping/>
  </p:clrMapOvr>
  <p:transition advTm="11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Kaufman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Crandall Cemetery, Crandall</a:t>
            </a:r>
          </a:p>
        </p:txBody>
      </p:sp>
      <p:pic>
        <p:nvPicPr>
          <p:cNvPr id="4" name="Audio 3">
            <a:hlinkClick r:id="" action="ppaction://media"/>
            <a:extLst>
              <a:ext uri="{FF2B5EF4-FFF2-40B4-BE49-F238E27FC236}">
                <a16:creationId xmlns:a16="http://schemas.microsoft.com/office/drawing/2014/main" id="{556F3197-5CFA-8747-A34C-2523AD5AF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2967319"/>
      </p:ext>
    </p:extLst>
  </p:cSld>
  <p:clrMapOvr>
    <a:masterClrMapping/>
  </p:clrMapOvr>
  <p:transition advTm="53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F7AE-7191-174B-9B0A-A60E3DB8A931}"/>
              </a:ext>
            </a:extLst>
          </p:cNvPr>
          <p:cNvSpPr>
            <a:spLocks noGrp="1"/>
          </p:cNvSpPr>
          <p:nvPr>
            <p:ph type="title"/>
          </p:nvPr>
        </p:nvSpPr>
        <p:spPr/>
        <p:txBody>
          <a:bodyPr>
            <a:normAutofit/>
          </a:bodyPr>
          <a:lstStyle/>
          <a:p>
            <a:r>
              <a:rPr lang="en-US" dirty="0">
                <a:solidFill>
                  <a:srgbClr val="FF0000"/>
                </a:solidFill>
              </a:rPr>
              <a:t>TVHOF Mission Statement</a:t>
            </a:r>
          </a:p>
        </p:txBody>
      </p:sp>
      <p:sp>
        <p:nvSpPr>
          <p:cNvPr id="3" name="Content Placeholder 2">
            <a:extLst>
              <a:ext uri="{FF2B5EF4-FFF2-40B4-BE49-F238E27FC236}">
                <a16:creationId xmlns:a16="http://schemas.microsoft.com/office/drawing/2014/main" id="{8600BB2F-745A-1D48-BF2B-839599C68FEC}"/>
              </a:ext>
            </a:extLst>
          </p:cNvPr>
          <p:cNvSpPr>
            <a:spLocks noGrp="1"/>
          </p:cNvSpPr>
          <p:nvPr>
            <p:ph idx="1"/>
          </p:nvPr>
        </p:nvSpPr>
        <p:spPr/>
        <p:txBody>
          <a:bodyPr/>
          <a:lstStyle/>
          <a:p>
            <a:pPr fontAlgn="base"/>
            <a:r>
              <a:rPr lang="en-US" dirty="0"/>
              <a:t>To honor all Texas Veterans for their service, sacrifices and accomplishments.</a:t>
            </a:r>
          </a:p>
          <a:p>
            <a:pPr fontAlgn="base"/>
            <a:r>
              <a:rPr lang="en-US" dirty="0"/>
              <a:t>To preserve the history and stories of our Texas Veterans.</a:t>
            </a:r>
          </a:p>
          <a:p>
            <a:pPr fontAlgn="base"/>
            <a:r>
              <a:rPr lang="en-US" dirty="0"/>
              <a:t>To educate the public on those stories</a:t>
            </a:r>
          </a:p>
          <a:p>
            <a:endParaRPr lang="en-US" dirty="0"/>
          </a:p>
        </p:txBody>
      </p:sp>
      <p:pic>
        <p:nvPicPr>
          <p:cNvPr id="4" name="Audio 3">
            <a:hlinkClick r:id="" action="ppaction://media"/>
            <a:extLst>
              <a:ext uri="{FF2B5EF4-FFF2-40B4-BE49-F238E27FC236}">
                <a16:creationId xmlns:a16="http://schemas.microsoft.com/office/drawing/2014/main" id="{6C3A6B24-4493-8046-916E-AF2F28C8A8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21873172"/>
      </p:ext>
    </p:extLst>
  </p:cSld>
  <p:clrMapOvr>
    <a:masterClrMapping/>
  </p:clrMapOvr>
  <p:transition advTm="257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Crandall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71599"/>
            <a:ext cx="4038600" cy="5351929"/>
          </a:xfrm>
        </p:spPr>
        <p:txBody>
          <a:bodyPr>
            <a:normAutofit fontScale="77500" lnSpcReduction="20000"/>
          </a:bodyPr>
          <a:lstStyle/>
          <a:p>
            <a:r>
              <a:rPr lang="en-US" dirty="0">
                <a:solidFill>
                  <a:srgbClr val="FF0000"/>
                </a:solidFill>
              </a:rPr>
              <a:t>129</a:t>
            </a:r>
            <a:r>
              <a:rPr lang="en-US" dirty="0"/>
              <a:t> veterans identified of 1928 occupants</a:t>
            </a:r>
          </a:p>
          <a:p>
            <a:pPr lvl="1"/>
            <a:r>
              <a:rPr lang="en-US" dirty="0"/>
              <a:t>6% veterans</a:t>
            </a:r>
          </a:p>
          <a:p>
            <a:r>
              <a:rPr lang="en-US" dirty="0"/>
              <a:t>Conflicts: </a:t>
            </a:r>
            <a:r>
              <a:rPr lang="en-US" dirty="0">
                <a:solidFill>
                  <a:srgbClr val="1615D5"/>
                </a:solidFill>
              </a:rPr>
              <a:t>131</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6</a:t>
            </a:r>
          </a:p>
          <a:p>
            <a:pPr lvl="1"/>
            <a:r>
              <a:rPr lang="en-US" dirty="0"/>
              <a:t>Indian Wars:</a:t>
            </a:r>
            <a:endParaRPr lang="en-US" dirty="0">
              <a:solidFill>
                <a:srgbClr val="1615D5"/>
              </a:solidFill>
            </a:endParaRPr>
          </a:p>
          <a:p>
            <a:pPr lvl="1"/>
            <a:r>
              <a:rPr lang="en-US" dirty="0"/>
              <a:t>Spanish-American: </a:t>
            </a:r>
            <a:r>
              <a:rPr lang="en-US" dirty="0">
                <a:solidFill>
                  <a:srgbClr val="1615D5"/>
                </a:solidFill>
              </a:rPr>
              <a:t>1</a:t>
            </a:r>
          </a:p>
          <a:p>
            <a:pPr lvl="1"/>
            <a:r>
              <a:rPr lang="en-US" dirty="0"/>
              <a:t>WW I: </a:t>
            </a:r>
            <a:r>
              <a:rPr lang="en-US" dirty="0">
                <a:solidFill>
                  <a:srgbClr val="1615D5"/>
                </a:solidFill>
              </a:rPr>
              <a:t>21</a:t>
            </a:r>
          </a:p>
          <a:p>
            <a:pPr lvl="1"/>
            <a:r>
              <a:rPr lang="en-US" dirty="0"/>
              <a:t>WW II: </a:t>
            </a:r>
            <a:r>
              <a:rPr lang="en-US" dirty="0">
                <a:solidFill>
                  <a:srgbClr val="1615D5"/>
                </a:solidFill>
              </a:rPr>
              <a:t>60</a:t>
            </a:r>
          </a:p>
          <a:p>
            <a:pPr lvl="1"/>
            <a:r>
              <a:rPr lang="en-US" dirty="0"/>
              <a:t>Korea: </a:t>
            </a:r>
            <a:r>
              <a:rPr lang="en-US" dirty="0">
                <a:solidFill>
                  <a:srgbClr val="1615D5"/>
                </a:solidFill>
              </a:rPr>
              <a:t>13</a:t>
            </a:r>
          </a:p>
          <a:p>
            <a:pPr lvl="1"/>
            <a:r>
              <a:rPr lang="en-US" dirty="0"/>
              <a:t>Vietnam: </a:t>
            </a:r>
            <a:r>
              <a:rPr lang="en-US" dirty="0">
                <a:solidFill>
                  <a:srgbClr val="1615D5"/>
                </a:solidFill>
              </a:rPr>
              <a:t>8</a:t>
            </a:r>
          </a:p>
          <a:p>
            <a:pPr lvl="1"/>
            <a:r>
              <a:rPr lang="en-US" dirty="0"/>
              <a:t>War on Terror: </a:t>
            </a:r>
          </a:p>
          <a:p>
            <a:pPr lvl="1"/>
            <a:r>
              <a:rPr lang="en-US" dirty="0"/>
              <a:t>Peace time or Unknown: </a:t>
            </a:r>
            <a:r>
              <a:rPr lang="en-US" dirty="0">
                <a:solidFill>
                  <a:srgbClr val="1615D5"/>
                </a:solidFill>
              </a:rPr>
              <a:t>22</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454436"/>
            <a:ext cx="4347210" cy="956939"/>
          </a:xfrm>
        </p:spPr>
        <p:txBody>
          <a:bodyPr>
            <a:normAutofit fontScale="77500" lnSpcReduction="20000"/>
          </a:bodyPr>
          <a:lstStyle/>
          <a:p>
            <a:r>
              <a:rPr lang="en-US" dirty="0"/>
              <a:t>Address</a:t>
            </a:r>
          </a:p>
          <a:p>
            <a:pPr lvl="1"/>
            <a:r>
              <a:rPr lang="en-US" dirty="0"/>
              <a:t>102 Trinity Rd</a:t>
            </a:r>
            <a:endParaRPr lang="en-US" sz="4400" dirty="0"/>
          </a:p>
          <a:p>
            <a:pPr lvl="1"/>
            <a:r>
              <a:rPr lang="en-US" dirty="0"/>
              <a:t>Crandall, Texas  75114</a:t>
            </a:r>
            <a:endParaRPr lang="en-US" sz="4400" dirty="0"/>
          </a:p>
          <a:p>
            <a:pPr lvl="1"/>
            <a:endParaRPr lang="en-US" dirty="0"/>
          </a:p>
        </p:txBody>
      </p:sp>
      <p:sp>
        <p:nvSpPr>
          <p:cNvPr id="5" name="TextBox 4">
            <a:extLst>
              <a:ext uri="{FF2B5EF4-FFF2-40B4-BE49-F238E27FC236}">
                <a16:creationId xmlns:a16="http://schemas.microsoft.com/office/drawing/2014/main" id="{405C8B44-858D-ED46-A98E-EF193A9B22CF}"/>
              </a:ext>
            </a:extLst>
          </p:cNvPr>
          <p:cNvSpPr txBox="1"/>
          <p:nvPr/>
        </p:nvSpPr>
        <p:spPr>
          <a:xfrm>
            <a:off x="4648200" y="5523199"/>
            <a:ext cx="3072316" cy="1200329"/>
          </a:xfrm>
          <a:prstGeom prst="rect">
            <a:avLst/>
          </a:prstGeom>
          <a:noFill/>
        </p:spPr>
        <p:txBody>
          <a:bodyPr wrap="none" rtlCol="0">
            <a:spAutoFit/>
          </a:bodyPr>
          <a:lstStyle/>
          <a:p>
            <a:r>
              <a:rPr lang="en-US" sz="2400" dirty="0">
                <a:solidFill>
                  <a:srgbClr val="FF0000"/>
                </a:solidFill>
              </a:rPr>
              <a:t>Adoption cost: $1310 +</a:t>
            </a:r>
          </a:p>
          <a:p>
            <a:r>
              <a:rPr lang="en-US" sz="2400" dirty="0">
                <a:solidFill>
                  <a:srgbClr val="FF0000"/>
                </a:solidFill>
              </a:rPr>
              <a:t>$64.50 for QR codes = </a:t>
            </a:r>
            <a:br>
              <a:rPr lang="en-US" sz="2400" dirty="0">
                <a:solidFill>
                  <a:srgbClr val="FF0000"/>
                </a:solidFill>
              </a:rPr>
            </a:br>
            <a:r>
              <a:rPr lang="en-US" sz="2400" dirty="0">
                <a:solidFill>
                  <a:srgbClr val="1615D5"/>
                </a:solidFill>
              </a:rPr>
              <a:t>$1374.50 + panels</a:t>
            </a:r>
          </a:p>
        </p:txBody>
      </p:sp>
      <p:pic>
        <p:nvPicPr>
          <p:cNvPr id="7" name="Picture 6" descr="Map&#10;&#10;Description automatically generated">
            <a:extLst>
              <a:ext uri="{FF2B5EF4-FFF2-40B4-BE49-F238E27FC236}">
                <a16:creationId xmlns:a16="http://schemas.microsoft.com/office/drawing/2014/main" id="{45735939-7CE9-4E4A-A3FA-DEFB15E5938D}"/>
              </a:ext>
            </a:extLst>
          </p:cNvPr>
          <p:cNvPicPr>
            <a:picLocks noChangeAspect="1"/>
          </p:cNvPicPr>
          <p:nvPr/>
        </p:nvPicPr>
        <p:blipFill>
          <a:blip r:embed="rId5"/>
          <a:stretch>
            <a:fillRect/>
          </a:stretch>
        </p:blipFill>
        <p:spPr>
          <a:xfrm>
            <a:off x="3707159" y="2557139"/>
            <a:ext cx="5311566" cy="2929262"/>
          </a:xfrm>
          <a:prstGeom prst="rect">
            <a:avLst/>
          </a:prstGeom>
        </p:spPr>
      </p:pic>
      <p:pic>
        <p:nvPicPr>
          <p:cNvPr id="6" name="Audio 5">
            <a:hlinkClick r:id="" action="ppaction://media"/>
            <a:extLst>
              <a:ext uri="{FF2B5EF4-FFF2-40B4-BE49-F238E27FC236}">
                <a16:creationId xmlns:a16="http://schemas.microsoft.com/office/drawing/2014/main" id="{DB491FB9-8E76-554D-9816-BA3ADACD18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09428705"/>
      </p:ext>
    </p:extLst>
  </p:cSld>
  <p:clrMapOvr>
    <a:masterClrMapping/>
  </p:clrMapOvr>
  <p:transition advTm="33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wing set in a park&#10;&#10;Description automatically generated with low confidence">
            <a:extLst>
              <a:ext uri="{FF2B5EF4-FFF2-40B4-BE49-F238E27FC236}">
                <a16:creationId xmlns:a16="http://schemas.microsoft.com/office/drawing/2014/main" id="{DBFE5639-7194-BB45-A569-6475CB0711B3}"/>
              </a:ext>
            </a:extLst>
          </p:cNvPr>
          <p:cNvPicPr>
            <a:picLocks noGrp="1" noChangeAspect="1"/>
          </p:cNvPicPr>
          <p:nvPr>
            <p:ph sz="half" idx="1"/>
          </p:nvPr>
        </p:nvPicPr>
        <p:blipFill>
          <a:blip r:embed="rId4"/>
          <a:stretch>
            <a:fillRect/>
          </a:stretch>
        </p:blipFill>
        <p:spPr>
          <a:xfrm>
            <a:off x="1756024" y="4184899"/>
            <a:ext cx="3198967" cy="2440512"/>
          </a:xfrm>
        </p:spPr>
      </p:pic>
      <p:pic>
        <p:nvPicPr>
          <p:cNvPr id="8" name="Content Placeholder 7" descr="A picture containing tree, outdoor, sky, building&#10;&#10;Description automatically generated">
            <a:extLst>
              <a:ext uri="{FF2B5EF4-FFF2-40B4-BE49-F238E27FC236}">
                <a16:creationId xmlns:a16="http://schemas.microsoft.com/office/drawing/2014/main" id="{E2C70771-DAA1-0D47-B15E-7B489124B7BC}"/>
              </a:ext>
            </a:extLst>
          </p:cNvPr>
          <p:cNvPicPr>
            <a:picLocks noGrp="1" noChangeAspect="1"/>
          </p:cNvPicPr>
          <p:nvPr>
            <p:ph sz="half" idx="2"/>
          </p:nvPr>
        </p:nvPicPr>
        <p:blipFill>
          <a:blip r:embed="rId5"/>
          <a:stretch>
            <a:fillRect/>
          </a:stretch>
        </p:blipFill>
        <p:spPr>
          <a:xfrm>
            <a:off x="2717791" y="400050"/>
            <a:ext cx="4302160" cy="3226620"/>
          </a:xfrm>
        </p:spPr>
      </p:pic>
      <p:pic>
        <p:nvPicPr>
          <p:cNvPr id="10" name="Picture 9" descr="A picture containing sky, outdoor, building, water tower&#10;&#10;Description automatically generated">
            <a:extLst>
              <a:ext uri="{FF2B5EF4-FFF2-40B4-BE49-F238E27FC236}">
                <a16:creationId xmlns:a16="http://schemas.microsoft.com/office/drawing/2014/main" id="{9C0FC12B-8E76-2143-9A5B-65F6BFD3EC3B}"/>
              </a:ext>
            </a:extLst>
          </p:cNvPr>
          <p:cNvPicPr>
            <a:picLocks noChangeAspect="1"/>
          </p:cNvPicPr>
          <p:nvPr/>
        </p:nvPicPr>
        <p:blipFill>
          <a:blip r:embed="rId6"/>
          <a:stretch>
            <a:fillRect/>
          </a:stretch>
        </p:blipFill>
        <p:spPr>
          <a:xfrm>
            <a:off x="7299198" y="510496"/>
            <a:ext cx="1543972" cy="2619069"/>
          </a:xfrm>
          <a:prstGeom prst="rect">
            <a:avLst/>
          </a:prstGeom>
        </p:spPr>
      </p:pic>
      <p:pic>
        <p:nvPicPr>
          <p:cNvPr id="12" name="Picture 11" descr="A picture containing outdoor, person&#10;&#10;Description automatically generated">
            <a:extLst>
              <a:ext uri="{FF2B5EF4-FFF2-40B4-BE49-F238E27FC236}">
                <a16:creationId xmlns:a16="http://schemas.microsoft.com/office/drawing/2014/main" id="{CF4D3E20-3723-1449-B2FA-6F6D3A0458DE}"/>
              </a:ext>
            </a:extLst>
          </p:cNvPr>
          <p:cNvPicPr>
            <a:picLocks noChangeAspect="1"/>
          </p:cNvPicPr>
          <p:nvPr/>
        </p:nvPicPr>
        <p:blipFill>
          <a:blip r:embed="rId7"/>
          <a:stretch>
            <a:fillRect/>
          </a:stretch>
        </p:blipFill>
        <p:spPr>
          <a:xfrm rot="5400000">
            <a:off x="5294123" y="4005289"/>
            <a:ext cx="3028950" cy="2271713"/>
          </a:xfrm>
          <a:prstGeom prst="rect">
            <a:avLst/>
          </a:prstGeom>
        </p:spPr>
      </p:pic>
      <p:pic>
        <p:nvPicPr>
          <p:cNvPr id="14" name="Picture 13" descr="A picture containing tree, grass, outdoor&#10;&#10;Description automatically generated">
            <a:extLst>
              <a:ext uri="{FF2B5EF4-FFF2-40B4-BE49-F238E27FC236}">
                <a16:creationId xmlns:a16="http://schemas.microsoft.com/office/drawing/2014/main" id="{6DEE3291-CC3A-2A4C-8991-51258A4C8BC1}"/>
              </a:ext>
            </a:extLst>
          </p:cNvPr>
          <p:cNvPicPr>
            <a:picLocks noChangeAspect="1"/>
          </p:cNvPicPr>
          <p:nvPr/>
        </p:nvPicPr>
        <p:blipFill>
          <a:blip r:embed="rId8"/>
          <a:stretch>
            <a:fillRect/>
          </a:stretch>
        </p:blipFill>
        <p:spPr>
          <a:xfrm rot="5400000">
            <a:off x="340500" y="1902220"/>
            <a:ext cx="2607972" cy="1955979"/>
          </a:xfrm>
          <a:prstGeom prst="rect">
            <a:avLst/>
          </a:prstGeom>
        </p:spPr>
      </p:pic>
      <p:sp>
        <p:nvSpPr>
          <p:cNvPr id="15" name="TextBox 14">
            <a:extLst>
              <a:ext uri="{FF2B5EF4-FFF2-40B4-BE49-F238E27FC236}">
                <a16:creationId xmlns:a16="http://schemas.microsoft.com/office/drawing/2014/main" id="{AA0A9DA0-8851-394A-A8B6-C8B85F9D1797}"/>
              </a:ext>
            </a:extLst>
          </p:cNvPr>
          <p:cNvSpPr txBox="1"/>
          <p:nvPr/>
        </p:nvSpPr>
        <p:spPr>
          <a:xfrm>
            <a:off x="651316" y="682580"/>
            <a:ext cx="1497526" cy="369332"/>
          </a:xfrm>
          <a:prstGeom prst="rect">
            <a:avLst/>
          </a:prstGeom>
          <a:noFill/>
        </p:spPr>
        <p:txBody>
          <a:bodyPr wrap="none" rtlCol="0">
            <a:spAutoFit/>
          </a:bodyPr>
          <a:lstStyle/>
          <a:p>
            <a:r>
              <a:rPr lang="en-US" dirty="0"/>
              <a:t>Summer 2021</a:t>
            </a:r>
          </a:p>
        </p:txBody>
      </p:sp>
      <p:pic>
        <p:nvPicPr>
          <p:cNvPr id="2" name="Audio 1">
            <a:hlinkClick r:id="" action="ppaction://media"/>
            <a:extLst>
              <a:ext uri="{FF2B5EF4-FFF2-40B4-BE49-F238E27FC236}">
                <a16:creationId xmlns:a16="http://schemas.microsoft.com/office/drawing/2014/main" id="{1F2D1718-B84E-6A42-A814-C412AA18B7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4819627"/>
      </p:ext>
    </p:extLst>
  </p:cSld>
  <p:clrMapOvr>
    <a:masterClrMapping/>
  </p:clrMapOvr>
  <p:transition advTm="70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Kaufman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Crandall Community Cemetery, Crandall</a:t>
            </a:r>
          </a:p>
        </p:txBody>
      </p:sp>
      <p:pic>
        <p:nvPicPr>
          <p:cNvPr id="4" name="Audio 3">
            <a:hlinkClick r:id="" action="ppaction://media"/>
            <a:extLst>
              <a:ext uri="{FF2B5EF4-FFF2-40B4-BE49-F238E27FC236}">
                <a16:creationId xmlns:a16="http://schemas.microsoft.com/office/drawing/2014/main" id="{92062FAC-218F-CE45-9EC9-C4443334C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25209291"/>
      </p:ext>
    </p:extLst>
  </p:cSld>
  <p:clrMapOvr>
    <a:masterClrMapping/>
  </p:clrMapOvr>
  <p:transition advTm="140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Crandall Community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417638"/>
            <a:ext cx="4038600" cy="5295134"/>
          </a:xfrm>
        </p:spPr>
        <p:txBody>
          <a:bodyPr>
            <a:normAutofit fontScale="85000" lnSpcReduction="20000"/>
          </a:bodyPr>
          <a:lstStyle/>
          <a:p>
            <a:r>
              <a:rPr lang="en-US" dirty="0">
                <a:solidFill>
                  <a:srgbClr val="FF0000"/>
                </a:solidFill>
              </a:rPr>
              <a:t>14</a:t>
            </a:r>
            <a:r>
              <a:rPr lang="en-US" dirty="0"/>
              <a:t> veterans identified of </a:t>
            </a:r>
            <a:br>
              <a:rPr lang="en-US" dirty="0"/>
            </a:br>
            <a:r>
              <a:rPr lang="en-US" dirty="0"/>
              <a:t>79 occupants</a:t>
            </a:r>
          </a:p>
          <a:p>
            <a:pPr lvl="1"/>
            <a:r>
              <a:rPr lang="en-US" dirty="0"/>
              <a:t>15% veterans</a:t>
            </a:r>
          </a:p>
          <a:p>
            <a:r>
              <a:rPr lang="en-US" dirty="0"/>
              <a:t>Conflicts: </a:t>
            </a:r>
            <a:r>
              <a:rPr lang="en-US" dirty="0">
                <a:solidFill>
                  <a:srgbClr val="1615D5"/>
                </a:solidFill>
              </a:rPr>
              <a:t>14</a:t>
            </a:r>
          </a:p>
          <a:p>
            <a:pPr lvl="1"/>
            <a:r>
              <a:rPr lang="en-US" dirty="0"/>
              <a:t>Texas Revolution: </a:t>
            </a:r>
          </a:p>
          <a:p>
            <a:pPr lvl="1"/>
            <a:r>
              <a:rPr lang="en-US" dirty="0"/>
              <a:t>Mexican-American: </a:t>
            </a:r>
            <a:endParaRPr lang="en-US" dirty="0">
              <a:solidFill>
                <a:srgbClr val="1615D5"/>
              </a:solidFill>
            </a:endParaRPr>
          </a:p>
          <a:p>
            <a:pPr lvl="1"/>
            <a:r>
              <a:rPr lang="en-US" dirty="0"/>
              <a:t>Civil War: </a:t>
            </a:r>
          </a:p>
          <a:p>
            <a:pPr lvl="1"/>
            <a:r>
              <a:rPr lang="en-US" dirty="0"/>
              <a:t>Indian Wars:</a:t>
            </a:r>
          </a:p>
          <a:p>
            <a:pPr lvl="1"/>
            <a:r>
              <a:rPr lang="en-US" dirty="0"/>
              <a:t>Spanish-American: </a:t>
            </a:r>
          </a:p>
          <a:p>
            <a:pPr lvl="1"/>
            <a:r>
              <a:rPr lang="en-US" dirty="0"/>
              <a:t>WW I: </a:t>
            </a:r>
            <a:r>
              <a:rPr lang="en-US" dirty="0">
                <a:solidFill>
                  <a:srgbClr val="1615D5"/>
                </a:solidFill>
              </a:rPr>
              <a:t>1</a:t>
            </a:r>
          </a:p>
          <a:p>
            <a:pPr lvl="1"/>
            <a:r>
              <a:rPr lang="en-US" dirty="0"/>
              <a:t>WW II: </a:t>
            </a:r>
            <a:r>
              <a:rPr lang="en-US" dirty="0">
                <a:solidFill>
                  <a:srgbClr val="1615D5"/>
                </a:solidFill>
              </a:rPr>
              <a:t>8</a:t>
            </a:r>
          </a:p>
          <a:p>
            <a:pPr lvl="1"/>
            <a:r>
              <a:rPr lang="en-US" dirty="0"/>
              <a:t>Korea:</a:t>
            </a:r>
            <a:endParaRPr lang="en-US" dirty="0">
              <a:solidFill>
                <a:srgbClr val="1615D5"/>
              </a:solidFill>
            </a:endParaRPr>
          </a:p>
          <a:p>
            <a:pPr lvl="1"/>
            <a:r>
              <a:rPr lang="en-US" dirty="0"/>
              <a:t>Vietnam: </a:t>
            </a:r>
            <a:r>
              <a:rPr lang="en-US" dirty="0">
                <a:solidFill>
                  <a:srgbClr val="1615D5"/>
                </a:solidFill>
              </a:rPr>
              <a:t>4</a:t>
            </a:r>
          </a:p>
          <a:p>
            <a:pPr lvl="1"/>
            <a:r>
              <a:rPr lang="en-US" dirty="0"/>
              <a:t>War on Terror: </a:t>
            </a:r>
          </a:p>
          <a:p>
            <a:pPr lvl="1"/>
            <a:r>
              <a:rPr lang="en-US" dirty="0"/>
              <a:t>Peace time or Unknown: </a:t>
            </a:r>
            <a:r>
              <a:rPr lang="en-US" dirty="0">
                <a:solidFill>
                  <a:srgbClr val="1615D5"/>
                </a:solidFill>
              </a:rPr>
              <a:t>1</a:t>
            </a:r>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495800" y="1346951"/>
            <a:ext cx="4347210" cy="1327691"/>
          </a:xfrm>
        </p:spPr>
        <p:txBody>
          <a:bodyPr>
            <a:normAutofit fontScale="85000" lnSpcReduction="20000"/>
          </a:bodyPr>
          <a:lstStyle/>
          <a:p>
            <a:r>
              <a:rPr lang="en-US" dirty="0"/>
              <a:t>Address</a:t>
            </a:r>
          </a:p>
          <a:p>
            <a:pPr lvl="1"/>
            <a:r>
              <a:rPr lang="en-US" dirty="0"/>
              <a:t>County Road 741 </a:t>
            </a:r>
            <a:br>
              <a:rPr lang="en-US" dirty="0"/>
            </a:br>
            <a:r>
              <a:rPr lang="en-US" dirty="0"/>
              <a:t>(Forney Exit off US 175) </a:t>
            </a:r>
            <a:endParaRPr lang="en-US" sz="4400" dirty="0"/>
          </a:p>
          <a:p>
            <a:pPr lvl="1"/>
            <a:r>
              <a:rPr lang="en-US" dirty="0"/>
              <a:t>Crandall, Texas</a:t>
            </a:r>
            <a:endParaRPr lang="en-US" sz="4400" dirty="0"/>
          </a:p>
          <a:p>
            <a:pPr lvl="1"/>
            <a:endParaRPr lang="en-US" dirty="0"/>
          </a:p>
        </p:txBody>
      </p:sp>
      <p:sp>
        <p:nvSpPr>
          <p:cNvPr id="5" name="TextBox 4">
            <a:extLst>
              <a:ext uri="{FF2B5EF4-FFF2-40B4-BE49-F238E27FC236}">
                <a16:creationId xmlns:a16="http://schemas.microsoft.com/office/drawing/2014/main" id="{C19E93D7-DAB3-FF4D-B250-7A085B3B8AE5}"/>
              </a:ext>
            </a:extLst>
          </p:cNvPr>
          <p:cNvSpPr txBox="1"/>
          <p:nvPr/>
        </p:nvSpPr>
        <p:spPr>
          <a:xfrm>
            <a:off x="4648202" y="5598435"/>
            <a:ext cx="2916824" cy="1200329"/>
          </a:xfrm>
          <a:prstGeom prst="rect">
            <a:avLst/>
          </a:prstGeom>
          <a:noFill/>
        </p:spPr>
        <p:txBody>
          <a:bodyPr wrap="none" rtlCol="0">
            <a:spAutoFit/>
          </a:bodyPr>
          <a:lstStyle/>
          <a:p>
            <a:r>
              <a:rPr lang="en-US" sz="2400" dirty="0">
                <a:solidFill>
                  <a:srgbClr val="FF0000"/>
                </a:solidFill>
              </a:rPr>
              <a:t>Adoption cost: $140 +</a:t>
            </a:r>
          </a:p>
          <a:p>
            <a:r>
              <a:rPr lang="en-US" sz="2400" dirty="0">
                <a:solidFill>
                  <a:srgbClr val="FF0000"/>
                </a:solidFill>
              </a:rPr>
              <a:t>$7.00 for QR codes =</a:t>
            </a:r>
          </a:p>
          <a:p>
            <a:r>
              <a:rPr lang="en-US" sz="2400" dirty="0">
                <a:solidFill>
                  <a:srgbClr val="1615D5"/>
                </a:solidFill>
              </a:rPr>
              <a:t>$147.00 + panel</a:t>
            </a:r>
          </a:p>
        </p:txBody>
      </p:sp>
      <p:pic>
        <p:nvPicPr>
          <p:cNvPr id="7" name="Picture 6" descr="Map&#10;&#10;Description automatically generated">
            <a:extLst>
              <a:ext uri="{FF2B5EF4-FFF2-40B4-BE49-F238E27FC236}">
                <a16:creationId xmlns:a16="http://schemas.microsoft.com/office/drawing/2014/main" id="{B36012B1-69AB-0A48-908F-530BEFAD81A4}"/>
              </a:ext>
            </a:extLst>
          </p:cNvPr>
          <p:cNvPicPr>
            <a:picLocks noChangeAspect="1"/>
          </p:cNvPicPr>
          <p:nvPr/>
        </p:nvPicPr>
        <p:blipFill>
          <a:blip r:embed="rId5"/>
          <a:stretch>
            <a:fillRect/>
          </a:stretch>
        </p:blipFill>
        <p:spPr>
          <a:xfrm>
            <a:off x="4037843" y="2674642"/>
            <a:ext cx="4957567" cy="2796431"/>
          </a:xfrm>
          <a:prstGeom prst="rect">
            <a:avLst/>
          </a:prstGeom>
        </p:spPr>
      </p:pic>
      <p:pic>
        <p:nvPicPr>
          <p:cNvPr id="6" name="Audio 5">
            <a:hlinkClick r:id="" action="ppaction://media"/>
            <a:extLst>
              <a:ext uri="{FF2B5EF4-FFF2-40B4-BE49-F238E27FC236}">
                <a16:creationId xmlns:a16="http://schemas.microsoft.com/office/drawing/2014/main" id="{4B575502-AB50-804B-A9B5-6495618D34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85120905"/>
      </p:ext>
    </p:extLst>
  </p:cSld>
  <p:clrMapOvr>
    <a:masterClrMapping/>
  </p:clrMapOvr>
  <p:transition advTm="17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grass, sky, tree&#10;&#10;Description automatically generated">
            <a:extLst>
              <a:ext uri="{FF2B5EF4-FFF2-40B4-BE49-F238E27FC236}">
                <a16:creationId xmlns:a16="http://schemas.microsoft.com/office/drawing/2014/main" id="{EF58D1CF-2A05-BB44-9373-43BE4FF35486}"/>
              </a:ext>
            </a:extLst>
          </p:cNvPr>
          <p:cNvPicPr>
            <a:picLocks noGrp="1" noChangeAspect="1"/>
          </p:cNvPicPr>
          <p:nvPr>
            <p:ph sz="half" idx="1"/>
          </p:nvPr>
        </p:nvPicPr>
        <p:blipFill>
          <a:blip r:embed="rId4"/>
          <a:stretch>
            <a:fillRect/>
          </a:stretch>
        </p:blipFill>
        <p:spPr>
          <a:xfrm>
            <a:off x="457200" y="2348706"/>
            <a:ext cx="4038600" cy="3028950"/>
          </a:xfrm>
        </p:spPr>
      </p:pic>
      <p:pic>
        <p:nvPicPr>
          <p:cNvPr id="8" name="Content Placeholder 7" descr="A picture containing tree, outdoor, green&#10;&#10;Description automatically generated">
            <a:extLst>
              <a:ext uri="{FF2B5EF4-FFF2-40B4-BE49-F238E27FC236}">
                <a16:creationId xmlns:a16="http://schemas.microsoft.com/office/drawing/2014/main" id="{968F8C46-09E3-E547-8593-F5F94DDC2E0A}"/>
              </a:ext>
            </a:extLst>
          </p:cNvPr>
          <p:cNvPicPr>
            <a:picLocks noGrp="1" noChangeAspect="1"/>
          </p:cNvPicPr>
          <p:nvPr>
            <p:ph sz="half" idx="2"/>
          </p:nvPr>
        </p:nvPicPr>
        <p:blipFill>
          <a:blip r:embed="rId5"/>
          <a:stretch>
            <a:fillRect/>
          </a:stretch>
        </p:blipFill>
        <p:spPr>
          <a:xfrm rot="5400000">
            <a:off x="4403725" y="2165152"/>
            <a:ext cx="4525963" cy="3394472"/>
          </a:xfrm>
        </p:spPr>
      </p:pic>
      <p:pic>
        <p:nvPicPr>
          <p:cNvPr id="2" name="Audio 1">
            <a:hlinkClick r:id="" action="ppaction://media"/>
            <a:extLst>
              <a:ext uri="{FF2B5EF4-FFF2-40B4-BE49-F238E27FC236}">
                <a16:creationId xmlns:a16="http://schemas.microsoft.com/office/drawing/2014/main" id="{A54A3AFA-96A7-2340-B966-347B17ECA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36485618"/>
      </p:ext>
    </p:extLst>
  </p:cSld>
  <p:clrMapOvr>
    <a:masterClrMapping/>
  </p:clrMapOvr>
  <p:transition advTm="116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Kaufman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Rains Hall Cemetery, Crandall</a:t>
            </a:r>
          </a:p>
        </p:txBody>
      </p:sp>
      <p:pic>
        <p:nvPicPr>
          <p:cNvPr id="4" name="Audio 3">
            <a:hlinkClick r:id="" action="ppaction://media"/>
            <a:extLst>
              <a:ext uri="{FF2B5EF4-FFF2-40B4-BE49-F238E27FC236}">
                <a16:creationId xmlns:a16="http://schemas.microsoft.com/office/drawing/2014/main" id="{966F189B-0F7A-8A47-B50C-11FD3CB444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0028821"/>
      </p:ext>
    </p:extLst>
  </p:cSld>
  <p:clrMapOvr>
    <a:masterClrMapping/>
  </p:clrMapOvr>
  <p:transition advTm="7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Rains Hall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371599"/>
            <a:ext cx="4038600" cy="5308899"/>
          </a:xfrm>
        </p:spPr>
        <p:txBody>
          <a:bodyPr>
            <a:normAutofit fontScale="85000" lnSpcReduction="10000"/>
          </a:bodyPr>
          <a:lstStyle/>
          <a:p>
            <a:r>
              <a:rPr lang="en-US" dirty="0">
                <a:solidFill>
                  <a:srgbClr val="FF0000"/>
                </a:solidFill>
              </a:rPr>
              <a:t>19</a:t>
            </a:r>
            <a:r>
              <a:rPr lang="en-US" dirty="0"/>
              <a:t> veterans identified of </a:t>
            </a:r>
            <a:br>
              <a:rPr lang="en-US" dirty="0"/>
            </a:br>
            <a:r>
              <a:rPr lang="en-US" dirty="0"/>
              <a:t>270 occupants</a:t>
            </a:r>
          </a:p>
          <a:p>
            <a:pPr lvl="1"/>
            <a:r>
              <a:rPr lang="en-US" dirty="0"/>
              <a:t>7% veterans</a:t>
            </a:r>
          </a:p>
          <a:p>
            <a:r>
              <a:rPr lang="en-US" dirty="0"/>
              <a:t>Conflicts: </a:t>
            </a:r>
            <a:r>
              <a:rPr lang="en-US" dirty="0">
                <a:solidFill>
                  <a:srgbClr val="1615D5"/>
                </a:solidFill>
              </a:rPr>
              <a:t>19</a:t>
            </a:r>
          </a:p>
          <a:p>
            <a:pPr lvl="1"/>
            <a:r>
              <a:rPr lang="en-US" dirty="0"/>
              <a:t>Texas Revolution: </a:t>
            </a:r>
          </a:p>
          <a:p>
            <a:pPr lvl="1"/>
            <a:r>
              <a:rPr lang="en-US" dirty="0"/>
              <a:t>Mexican-American: </a:t>
            </a:r>
            <a:endParaRPr lang="en-US" dirty="0">
              <a:solidFill>
                <a:srgbClr val="1615D5"/>
              </a:solidFill>
            </a:endParaRPr>
          </a:p>
          <a:p>
            <a:pPr lvl="1"/>
            <a:r>
              <a:rPr lang="en-US" dirty="0"/>
              <a:t>Civil War: </a:t>
            </a:r>
          </a:p>
          <a:p>
            <a:pPr lvl="1"/>
            <a:r>
              <a:rPr lang="en-US" dirty="0"/>
              <a:t>Indian Wars:</a:t>
            </a:r>
          </a:p>
          <a:p>
            <a:pPr lvl="1"/>
            <a:r>
              <a:rPr lang="en-US" dirty="0"/>
              <a:t>Spanish-American: </a:t>
            </a:r>
          </a:p>
          <a:p>
            <a:pPr lvl="1"/>
            <a:r>
              <a:rPr lang="en-US" dirty="0"/>
              <a:t>WW I: </a:t>
            </a:r>
            <a:endParaRPr lang="en-US" dirty="0">
              <a:solidFill>
                <a:srgbClr val="1615D5"/>
              </a:solidFill>
            </a:endParaRPr>
          </a:p>
          <a:p>
            <a:pPr lvl="1"/>
            <a:r>
              <a:rPr lang="en-US" dirty="0"/>
              <a:t>WW II: </a:t>
            </a:r>
            <a:r>
              <a:rPr lang="en-US" dirty="0">
                <a:solidFill>
                  <a:srgbClr val="1615D5"/>
                </a:solidFill>
              </a:rPr>
              <a:t>2</a:t>
            </a:r>
          </a:p>
          <a:p>
            <a:pPr lvl="1"/>
            <a:r>
              <a:rPr lang="en-US" dirty="0"/>
              <a:t>Korea: </a:t>
            </a:r>
            <a:r>
              <a:rPr lang="en-US" dirty="0">
                <a:solidFill>
                  <a:srgbClr val="1615D5"/>
                </a:solidFill>
              </a:rPr>
              <a:t>5</a:t>
            </a:r>
          </a:p>
          <a:p>
            <a:pPr lvl="1"/>
            <a:r>
              <a:rPr lang="en-US" dirty="0"/>
              <a:t>Vietnam: </a:t>
            </a:r>
            <a:r>
              <a:rPr lang="en-US" dirty="0">
                <a:solidFill>
                  <a:srgbClr val="1615D5"/>
                </a:solidFill>
              </a:rPr>
              <a:t>1</a:t>
            </a:r>
          </a:p>
          <a:p>
            <a:pPr lvl="1"/>
            <a:r>
              <a:rPr lang="en-US" dirty="0"/>
              <a:t>War on Terror: </a:t>
            </a:r>
          </a:p>
          <a:p>
            <a:pPr lvl="1"/>
            <a:r>
              <a:rPr lang="en-US" dirty="0"/>
              <a:t>Peace time or Unknown: </a:t>
            </a:r>
            <a:r>
              <a:rPr lang="en-US" dirty="0">
                <a:solidFill>
                  <a:srgbClr val="1615D5"/>
                </a:solidFill>
              </a:rPr>
              <a:t>11</a:t>
            </a:r>
          </a:p>
          <a:p>
            <a:pPr marL="0" indent="0">
              <a:buNone/>
            </a:pPr>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1"/>
            <a:ext cx="4347210" cy="1310268"/>
          </a:xfrm>
        </p:spPr>
        <p:txBody>
          <a:bodyPr>
            <a:normAutofit fontScale="85000" lnSpcReduction="10000"/>
          </a:bodyPr>
          <a:lstStyle/>
          <a:p>
            <a:r>
              <a:rPr lang="en-US"/>
              <a:t>Address</a:t>
            </a:r>
          </a:p>
          <a:p>
            <a:pPr lvl="1"/>
            <a:r>
              <a:rPr lang="en-US"/>
              <a:t>1665 Combine Rd</a:t>
            </a:r>
            <a:br>
              <a:rPr lang="en-US"/>
            </a:br>
            <a:r>
              <a:rPr lang="en-US"/>
              <a:t>Seagoville, Texas  75159</a:t>
            </a:r>
          </a:p>
        </p:txBody>
      </p:sp>
      <p:sp>
        <p:nvSpPr>
          <p:cNvPr id="5" name="TextBox 4">
            <a:extLst>
              <a:ext uri="{FF2B5EF4-FFF2-40B4-BE49-F238E27FC236}">
                <a16:creationId xmlns:a16="http://schemas.microsoft.com/office/drawing/2014/main" id="{DB8E06EB-E4BA-604F-807D-63EC1C6515C8}"/>
              </a:ext>
            </a:extLst>
          </p:cNvPr>
          <p:cNvSpPr txBox="1"/>
          <p:nvPr/>
        </p:nvSpPr>
        <p:spPr>
          <a:xfrm>
            <a:off x="4648200" y="5576923"/>
            <a:ext cx="2916824" cy="1200329"/>
          </a:xfrm>
          <a:prstGeom prst="rect">
            <a:avLst/>
          </a:prstGeom>
          <a:noFill/>
        </p:spPr>
        <p:txBody>
          <a:bodyPr wrap="none" rtlCol="0">
            <a:spAutoFit/>
          </a:bodyPr>
          <a:lstStyle/>
          <a:p>
            <a:r>
              <a:rPr lang="en-US" sz="2400" dirty="0">
                <a:solidFill>
                  <a:srgbClr val="FF0000"/>
                </a:solidFill>
              </a:rPr>
              <a:t>Adoption cost: $190 +</a:t>
            </a:r>
          </a:p>
          <a:p>
            <a:r>
              <a:rPr lang="en-US" sz="2400" dirty="0">
                <a:solidFill>
                  <a:srgbClr val="FF0000"/>
                </a:solidFill>
              </a:rPr>
              <a:t>$9.50 for QR codes =</a:t>
            </a:r>
          </a:p>
          <a:p>
            <a:r>
              <a:rPr lang="en-US" sz="2400" dirty="0">
                <a:solidFill>
                  <a:srgbClr val="1615D5"/>
                </a:solidFill>
              </a:rPr>
              <a:t>$199.50 + panel</a:t>
            </a:r>
          </a:p>
        </p:txBody>
      </p:sp>
      <p:pic>
        <p:nvPicPr>
          <p:cNvPr id="7" name="Picture 6" descr="Map&#10;&#10;Description automatically generated">
            <a:extLst>
              <a:ext uri="{FF2B5EF4-FFF2-40B4-BE49-F238E27FC236}">
                <a16:creationId xmlns:a16="http://schemas.microsoft.com/office/drawing/2014/main" id="{070E0CBF-2406-2B4C-BA5A-735914A8C14A}"/>
              </a:ext>
            </a:extLst>
          </p:cNvPr>
          <p:cNvPicPr>
            <a:picLocks noChangeAspect="1"/>
          </p:cNvPicPr>
          <p:nvPr/>
        </p:nvPicPr>
        <p:blipFill>
          <a:blip r:embed="rId5"/>
          <a:stretch>
            <a:fillRect/>
          </a:stretch>
        </p:blipFill>
        <p:spPr>
          <a:xfrm>
            <a:off x="3970750" y="2683659"/>
            <a:ext cx="4874347" cy="2893264"/>
          </a:xfrm>
          <a:prstGeom prst="rect">
            <a:avLst/>
          </a:prstGeom>
        </p:spPr>
      </p:pic>
      <p:pic>
        <p:nvPicPr>
          <p:cNvPr id="6" name="Audio 5">
            <a:hlinkClick r:id="" action="ppaction://media"/>
            <a:extLst>
              <a:ext uri="{FF2B5EF4-FFF2-40B4-BE49-F238E27FC236}">
                <a16:creationId xmlns:a16="http://schemas.microsoft.com/office/drawing/2014/main" id="{8047A139-CD32-DB45-880F-CF0B89F616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35089081"/>
      </p:ext>
    </p:extLst>
  </p:cSld>
  <p:clrMapOvr>
    <a:masterClrMapping/>
  </p:clrMapOvr>
  <p:transition advTm="21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tombstone with writing on it&#10;&#10;Description automatically generated with medium confidence">
            <a:extLst>
              <a:ext uri="{FF2B5EF4-FFF2-40B4-BE49-F238E27FC236}">
                <a16:creationId xmlns:a16="http://schemas.microsoft.com/office/drawing/2014/main" id="{171F5F31-A1A0-9640-841E-17BC10186C22}"/>
              </a:ext>
            </a:extLst>
          </p:cNvPr>
          <p:cNvPicPr>
            <a:picLocks noGrp="1" noChangeAspect="1"/>
          </p:cNvPicPr>
          <p:nvPr>
            <p:ph sz="half" idx="1"/>
          </p:nvPr>
        </p:nvPicPr>
        <p:blipFill>
          <a:blip r:embed="rId4"/>
          <a:stretch>
            <a:fillRect/>
          </a:stretch>
        </p:blipFill>
        <p:spPr>
          <a:xfrm>
            <a:off x="572303" y="3092003"/>
            <a:ext cx="1937914" cy="1082053"/>
          </a:xfrm>
        </p:spPr>
      </p:pic>
      <p:pic>
        <p:nvPicPr>
          <p:cNvPr id="8" name="Content Placeholder 7" descr="A picture containing grass, tree, outdoor, sky&#10;&#10;Description automatically generated">
            <a:extLst>
              <a:ext uri="{FF2B5EF4-FFF2-40B4-BE49-F238E27FC236}">
                <a16:creationId xmlns:a16="http://schemas.microsoft.com/office/drawing/2014/main" id="{963078D6-6548-9F4E-8795-EAC126151FD7}"/>
              </a:ext>
            </a:extLst>
          </p:cNvPr>
          <p:cNvPicPr>
            <a:picLocks noGrp="1" noChangeAspect="1"/>
          </p:cNvPicPr>
          <p:nvPr>
            <p:ph sz="half" idx="2"/>
          </p:nvPr>
        </p:nvPicPr>
        <p:blipFill>
          <a:blip r:embed="rId5"/>
          <a:stretch>
            <a:fillRect/>
          </a:stretch>
        </p:blipFill>
        <p:spPr>
          <a:xfrm>
            <a:off x="3489462" y="788966"/>
            <a:ext cx="3520045" cy="2640034"/>
          </a:xfrm>
        </p:spPr>
      </p:pic>
      <p:pic>
        <p:nvPicPr>
          <p:cNvPr id="10" name="Picture 9" descr="A picture containing grass, tree, outdoor, park&#10;&#10;Description automatically generated">
            <a:extLst>
              <a:ext uri="{FF2B5EF4-FFF2-40B4-BE49-F238E27FC236}">
                <a16:creationId xmlns:a16="http://schemas.microsoft.com/office/drawing/2014/main" id="{8FB904E9-5ECD-F946-A6EE-18448904BD39}"/>
              </a:ext>
            </a:extLst>
          </p:cNvPr>
          <p:cNvPicPr>
            <a:picLocks noChangeAspect="1"/>
          </p:cNvPicPr>
          <p:nvPr/>
        </p:nvPicPr>
        <p:blipFill>
          <a:blip r:embed="rId6"/>
          <a:stretch>
            <a:fillRect/>
          </a:stretch>
        </p:blipFill>
        <p:spPr>
          <a:xfrm>
            <a:off x="2237090" y="4439990"/>
            <a:ext cx="2910378" cy="2182784"/>
          </a:xfrm>
          <a:prstGeom prst="rect">
            <a:avLst/>
          </a:prstGeom>
        </p:spPr>
      </p:pic>
      <p:pic>
        <p:nvPicPr>
          <p:cNvPr id="12" name="Picture 11" descr="A picture containing tree, grass, outdoor, plant&#10;&#10;Description automatically generated">
            <a:extLst>
              <a:ext uri="{FF2B5EF4-FFF2-40B4-BE49-F238E27FC236}">
                <a16:creationId xmlns:a16="http://schemas.microsoft.com/office/drawing/2014/main" id="{9C130DB4-A321-704D-96E9-9D5CA4715F5E}"/>
              </a:ext>
            </a:extLst>
          </p:cNvPr>
          <p:cNvPicPr>
            <a:picLocks noChangeAspect="1"/>
          </p:cNvPicPr>
          <p:nvPr/>
        </p:nvPicPr>
        <p:blipFill>
          <a:blip r:embed="rId7"/>
          <a:stretch>
            <a:fillRect/>
          </a:stretch>
        </p:blipFill>
        <p:spPr>
          <a:xfrm>
            <a:off x="5451722" y="3855917"/>
            <a:ext cx="2910379" cy="2182784"/>
          </a:xfrm>
          <a:prstGeom prst="rect">
            <a:avLst/>
          </a:prstGeom>
        </p:spPr>
      </p:pic>
      <p:pic>
        <p:nvPicPr>
          <p:cNvPr id="14" name="Picture 13" descr="A picture containing tree, outdoor, sky&#10;&#10;Description automatically generated">
            <a:extLst>
              <a:ext uri="{FF2B5EF4-FFF2-40B4-BE49-F238E27FC236}">
                <a16:creationId xmlns:a16="http://schemas.microsoft.com/office/drawing/2014/main" id="{8DE7FBE0-466C-8040-BC98-DD8824C102D3}"/>
              </a:ext>
            </a:extLst>
          </p:cNvPr>
          <p:cNvPicPr>
            <a:picLocks noChangeAspect="1"/>
          </p:cNvPicPr>
          <p:nvPr/>
        </p:nvPicPr>
        <p:blipFill>
          <a:blip r:embed="rId8"/>
          <a:stretch>
            <a:fillRect/>
          </a:stretch>
        </p:blipFill>
        <p:spPr>
          <a:xfrm rot="5400000">
            <a:off x="185759" y="719875"/>
            <a:ext cx="2711003" cy="2033252"/>
          </a:xfrm>
          <a:prstGeom prst="rect">
            <a:avLst/>
          </a:prstGeom>
        </p:spPr>
      </p:pic>
      <p:sp>
        <p:nvSpPr>
          <p:cNvPr id="15" name="TextBox 14">
            <a:extLst>
              <a:ext uri="{FF2B5EF4-FFF2-40B4-BE49-F238E27FC236}">
                <a16:creationId xmlns:a16="http://schemas.microsoft.com/office/drawing/2014/main" id="{77C6A406-4145-314A-B215-BF8DADC24D88}"/>
              </a:ext>
            </a:extLst>
          </p:cNvPr>
          <p:cNvSpPr txBox="1"/>
          <p:nvPr/>
        </p:nvSpPr>
        <p:spPr>
          <a:xfrm>
            <a:off x="7355092" y="1739651"/>
            <a:ext cx="1497526" cy="369332"/>
          </a:xfrm>
          <a:prstGeom prst="rect">
            <a:avLst/>
          </a:prstGeom>
          <a:noFill/>
        </p:spPr>
        <p:txBody>
          <a:bodyPr wrap="none" rtlCol="0">
            <a:spAutoFit/>
          </a:bodyPr>
          <a:lstStyle/>
          <a:p>
            <a:r>
              <a:rPr lang="en-US" dirty="0"/>
              <a:t>Summer 2021</a:t>
            </a:r>
          </a:p>
        </p:txBody>
      </p:sp>
      <p:pic>
        <p:nvPicPr>
          <p:cNvPr id="2" name="Audio 1">
            <a:hlinkClick r:id="" action="ppaction://media"/>
            <a:extLst>
              <a:ext uri="{FF2B5EF4-FFF2-40B4-BE49-F238E27FC236}">
                <a16:creationId xmlns:a16="http://schemas.microsoft.com/office/drawing/2014/main" id="{5FE8CA48-444D-514F-A6B2-EA7FBA7ADD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56181271"/>
      </p:ext>
    </p:extLst>
  </p:cSld>
  <p:clrMapOvr>
    <a:masterClrMapping/>
  </p:clrMapOvr>
  <p:transition advTm="19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Kaufman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Pleasant Grove, Combine</a:t>
            </a:r>
          </a:p>
        </p:txBody>
      </p:sp>
      <p:pic>
        <p:nvPicPr>
          <p:cNvPr id="4" name="Audio 3">
            <a:hlinkClick r:id="" action="ppaction://media"/>
            <a:extLst>
              <a:ext uri="{FF2B5EF4-FFF2-40B4-BE49-F238E27FC236}">
                <a16:creationId xmlns:a16="http://schemas.microsoft.com/office/drawing/2014/main" id="{14E45F31-DA05-204C-998D-8469BA455B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0912812"/>
      </p:ext>
    </p:extLst>
  </p:cSld>
  <p:clrMapOvr>
    <a:masterClrMapping/>
  </p:clrMapOvr>
  <p:transition advTm="7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Pleasant Grove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71600"/>
            <a:ext cx="4038600" cy="5330414"/>
          </a:xfrm>
        </p:spPr>
        <p:txBody>
          <a:bodyPr>
            <a:normAutofit fontScale="77500" lnSpcReduction="20000"/>
          </a:bodyPr>
          <a:lstStyle/>
          <a:p>
            <a:r>
              <a:rPr lang="en-US" dirty="0">
                <a:solidFill>
                  <a:srgbClr val="FF0000"/>
                </a:solidFill>
              </a:rPr>
              <a:t>40</a:t>
            </a:r>
            <a:r>
              <a:rPr lang="en-US" dirty="0"/>
              <a:t> veterans identified of </a:t>
            </a:r>
            <a:br>
              <a:rPr lang="en-US" dirty="0"/>
            </a:br>
            <a:r>
              <a:rPr lang="en-US" dirty="0"/>
              <a:t>523 occupants</a:t>
            </a:r>
          </a:p>
          <a:p>
            <a:pPr lvl="1"/>
            <a:r>
              <a:rPr lang="en-US" dirty="0"/>
              <a:t>7% veterans</a:t>
            </a:r>
          </a:p>
          <a:p>
            <a:r>
              <a:rPr lang="en-US" dirty="0"/>
              <a:t>Conflicts: </a:t>
            </a:r>
            <a:r>
              <a:rPr lang="en-US" dirty="0">
                <a:solidFill>
                  <a:srgbClr val="1615D5"/>
                </a:solidFill>
              </a:rPr>
              <a:t>41</a:t>
            </a:r>
          </a:p>
          <a:p>
            <a:pPr lvl="1"/>
            <a:r>
              <a:rPr lang="en-US" dirty="0"/>
              <a:t>Texas Revolution: </a:t>
            </a:r>
          </a:p>
          <a:p>
            <a:pPr lvl="1"/>
            <a:r>
              <a:rPr lang="en-US" dirty="0"/>
              <a:t>Mexican-American: </a:t>
            </a:r>
            <a:endParaRPr lang="en-US" dirty="0">
              <a:solidFill>
                <a:srgbClr val="1615D5"/>
              </a:solidFill>
            </a:endParaRPr>
          </a:p>
          <a:p>
            <a:pPr lvl="1"/>
            <a:r>
              <a:rPr lang="en-US" dirty="0"/>
              <a:t>Civil War: </a:t>
            </a:r>
          </a:p>
          <a:p>
            <a:pPr lvl="1"/>
            <a:r>
              <a:rPr lang="en-US" dirty="0"/>
              <a:t>Indian Wars:</a:t>
            </a:r>
          </a:p>
          <a:p>
            <a:pPr lvl="1"/>
            <a:r>
              <a:rPr lang="en-US" dirty="0"/>
              <a:t>Spanish-American: </a:t>
            </a:r>
          </a:p>
          <a:p>
            <a:pPr lvl="1"/>
            <a:r>
              <a:rPr lang="en-US" dirty="0"/>
              <a:t>WW I: </a:t>
            </a:r>
            <a:r>
              <a:rPr lang="en-US" dirty="0">
                <a:solidFill>
                  <a:srgbClr val="1615D5"/>
                </a:solidFill>
              </a:rPr>
              <a:t>2</a:t>
            </a:r>
          </a:p>
          <a:p>
            <a:pPr lvl="1"/>
            <a:r>
              <a:rPr lang="en-US" dirty="0"/>
              <a:t>WW II: </a:t>
            </a:r>
            <a:r>
              <a:rPr lang="en-US" dirty="0">
                <a:solidFill>
                  <a:srgbClr val="1615D5"/>
                </a:solidFill>
              </a:rPr>
              <a:t>18</a:t>
            </a:r>
          </a:p>
          <a:p>
            <a:pPr lvl="1"/>
            <a:r>
              <a:rPr lang="en-US" dirty="0"/>
              <a:t>Korea: </a:t>
            </a:r>
            <a:r>
              <a:rPr lang="en-US" dirty="0">
                <a:solidFill>
                  <a:srgbClr val="1615D5"/>
                </a:solidFill>
              </a:rPr>
              <a:t>5</a:t>
            </a:r>
          </a:p>
          <a:p>
            <a:pPr lvl="1"/>
            <a:r>
              <a:rPr lang="en-US" dirty="0"/>
              <a:t>Vietnam: </a:t>
            </a:r>
            <a:r>
              <a:rPr lang="en-US" dirty="0">
                <a:solidFill>
                  <a:srgbClr val="1615D5"/>
                </a:solidFill>
              </a:rPr>
              <a:t>11</a:t>
            </a:r>
          </a:p>
          <a:p>
            <a:pPr lvl="1"/>
            <a:r>
              <a:rPr lang="en-US" dirty="0"/>
              <a:t>War on Terror: </a:t>
            </a:r>
          </a:p>
          <a:p>
            <a:pPr lvl="1"/>
            <a:r>
              <a:rPr lang="en-US" dirty="0"/>
              <a:t>Peace time or Unknown: </a:t>
            </a:r>
            <a:r>
              <a:rPr lang="en-US" dirty="0">
                <a:solidFill>
                  <a:srgbClr val="1615D5"/>
                </a:solidFill>
              </a:rPr>
              <a:t>5</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1"/>
            <a:ext cx="4347210" cy="1143000"/>
          </a:xfrm>
        </p:spPr>
        <p:txBody>
          <a:bodyPr>
            <a:normAutofit fontScale="77500" lnSpcReduction="20000"/>
          </a:bodyPr>
          <a:lstStyle/>
          <a:p>
            <a:r>
              <a:rPr lang="en-US" dirty="0"/>
              <a:t>Address</a:t>
            </a:r>
          </a:p>
          <a:p>
            <a:pPr lvl="1"/>
            <a:r>
              <a:rPr lang="en-US" dirty="0"/>
              <a:t>318 Lanier Road</a:t>
            </a:r>
            <a:endParaRPr lang="en-US" sz="4400" dirty="0"/>
          </a:p>
          <a:p>
            <a:pPr lvl="1"/>
            <a:r>
              <a:rPr lang="en-US" dirty="0"/>
              <a:t>Combine, Texas  75159</a:t>
            </a:r>
            <a:endParaRPr lang="en-US" sz="4400" dirty="0"/>
          </a:p>
        </p:txBody>
      </p:sp>
      <p:sp>
        <p:nvSpPr>
          <p:cNvPr id="5" name="TextBox 4">
            <a:extLst>
              <a:ext uri="{FF2B5EF4-FFF2-40B4-BE49-F238E27FC236}">
                <a16:creationId xmlns:a16="http://schemas.microsoft.com/office/drawing/2014/main" id="{537DE918-D2E5-964C-ACB1-EF971B7CFC00}"/>
              </a:ext>
            </a:extLst>
          </p:cNvPr>
          <p:cNvSpPr txBox="1"/>
          <p:nvPr/>
        </p:nvSpPr>
        <p:spPr>
          <a:xfrm>
            <a:off x="4648200" y="5528223"/>
            <a:ext cx="2985754" cy="1200329"/>
          </a:xfrm>
          <a:prstGeom prst="rect">
            <a:avLst/>
          </a:prstGeom>
          <a:noFill/>
        </p:spPr>
        <p:txBody>
          <a:bodyPr wrap="none" rtlCol="0">
            <a:spAutoFit/>
          </a:bodyPr>
          <a:lstStyle/>
          <a:p>
            <a:r>
              <a:rPr lang="en-US" sz="2400" dirty="0">
                <a:solidFill>
                  <a:srgbClr val="FF0000"/>
                </a:solidFill>
              </a:rPr>
              <a:t>Adoption cost: $410 + </a:t>
            </a:r>
          </a:p>
          <a:p>
            <a:r>
              <a:rPr lang="en-US" sz="2400" dirty="0">
                <a:solidFill>
                  <a:srgbClr val="FF0000"/>
                </a:solidFill>
              </a:rPr>
              <a:t>$20.00 for QR codes =</a:t>
            </a:r>
          </a:p>
          <a:p>
            <a:r>
              <a:rPr lang="en-US" sz="2400" dirty="0">
                <a:solidFill>
                  <a:srgbClr val="1615D5"/>
                </a:solidFill>
              </a:rPr>
              <a:t>$430.00 + panel</a:t>
            </a:r>
          </a:p>
        </p:txBody>
      </p:sp>
      <p:pic>
        <p:nvPicPr>
          <p:cNvPr id="7" name="Picture 6" descr="Map&#10;&#10;Description automatically generated">
            <a:extLst>
              <a:ext uri="{FF2B5EF4-FFF2-40B4-BE49-F238E27FC236}">
                <a16:creationId xmlns:a16="http://schemas.microsoft.com/office/drawing/2014/main" id="{BDF4068C-EDDF-0C40-8917-A4FE5BDD4C10}"/>
              </a:ext>
            </a:extLst>
          </p:cNvPr>
          <p:cNvPicPr>
            <a:picLocks noChangeAspect="1"/>
          </p:cNvPicPr>
          <p:nvPr/>
        </p:nvPicPr>
        <p:blipFill>
          <a:blip r:embed="rId5"/>
          <a:stretch>
            <a:fillRect/>
          </a:stretch>
        </p:blipFill>
        <p:spPr>
          <a:xfrm>
            <a:off x="3953624" y="2655633"/>
            <a:ext cx="5041785" cy="2834924"/>
          </a:xfrm>
          <a:prstGeom prst="rect">
            <a:avLst/>
          </a:prstGeom>
        </p:spPr>
      </p:pic>
      <p:pic>
        <p:nvPicPr>
          <p:cNvPr id="6" name="Audio 5">
            <a:hlinkClick r:id="" action="ppaction://media"/>
            <a:extLst>
              <a:ext uri="{FF2B5EF4-FFF2-40B4-BE49-F238E27FC236}">
                <a16:creationId xmlns:a16="http://schemas.microsoft.com/office/drawing/2014/main" id="{260288D4-87D0-934F-90CB-6723C5BFB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4079693"/>
      </p:ext>
    </p:extLst>
  </p:cSld>
  <p:clrMapOvr>
    <a:masterClrMapping/>
  </p:clrMapOvr>
  <p:transition advTm="39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0C887-7BF5-A04A-9E42-1D444F3F9DB3}"/>
              </a:ext>
            </a:extLst>
          </p:cNvPr>
          <p:cNvSpPr>
            <a:spLocks noGrp="1"/>
          </p:cNvSpPr>
          <p:nvPr>
            <p:ph type="title"/>
          </p:nvPr>
        </p:nvSpPr>
        <p:spPr/>
        <p:txBody>
          <a:bodyPr/>
          <a:lstStyle/>
          <a:p>
            <a:r>
              <a:rPr lang="en-US" dirty="0">
                <a:solidFill>
                  <a:srgbClr val="1615D5"/>
                </a:solidFill>
              </a:rPr>
              <a:t>Remember Them Forever</a:t>
            </a:r>
          </a:p>
        </p:txBody>
      </p:sp>
      <p:sp>
        <p:nvSpPr>
          <p:cNvPr id="3" name="Content Placeholder 2">
            <a:extLst>
              <a:ext uri="{FF2B5EF4-FFF2-40B4-BE49-F238E27FC236}">
                <a16:creationId xmlns:a16="http://schemas.microsoft.com/office/drawing/2014/main" id="{AF312D7C-EEA4-7E47-A360-05AFD6014D98}"/>
              </a:ext>
            </a:extLst>
          </p:cNvPr>
          <p:cNvSpPr>
            <a:spLocks noGrp="1"/>
          </p:cNvSpPr>
          <p:nvPr>
            <p:ph idx="1"/>
          </p:nvPr>
        </p:nvSpPr>
        <p:spPr>
          <a:xfrm>
            <a:off x="457200" y="1417638"/>
            <a:ext cx="8321040" cy="4983162"/>
          </a:xfrm>
        </p:spPr>
        <p:txBody>
          <a:bodyPr>
            <a:normAutofit fontScale="70000" lnSpcReduction="20000"/>
          </a:bodyPr>
          <a:lstStyle/>
          <a:p>
            <a:r>
              <a:rPr lang="en-US" b="1" dirty="0">
                <a:hlinkClick r:id="rId6"/>
              </a:rPr>
              <a:t>Remember Them Forever</a:t>
            </a:r>
            <a:r>
              <a:rPr lang="en-US" b="1" dirty="0"/>
              <a:t> (RTF) </a:t>
            </a:r>
            <a:r>
              <a:rPr lang="en-US" dirty="0"/>
              <a:t>– our signature and marker program to honor our  veterans. </a:t>
            </a:r>
          </a:p>
          <a:p>
            <a:r>
              <a:rPr lang="en-US" dirty="0"/>
              <a:t>For those who are deceased a 6” marker is placed on the grave. This marker has a QR Code on it and when scanned it takes the visitor to the profile about that Veteran. </a:t>
            </a:r>
          </a:p>
          <a:p>
            <a:pPr lvl="1"/>
            <a:r>
              <a:rPr lang="en-US" dirty="0"/>
              <a:t>We know of no one else having such a program. It also provides an opportunity for individual and/or civic nonprofits organizations to host and record the biographical information on the veterans lives and contributions. </a:t>
            </a:r>
          </a:p>
          <a:p>
            <a:r>
              <a:rPr lang="en-US" dirty="0"/>
              <a:t>We currently have 21 cemeteries. Most of the veteran-identified gravesites are entered into the TVHOF database providing the beginnings of over 3,500 profiles (See: </a:t>
            </a:r>
            <a:r>
              <a:rPr lang="en-US" dirty="0">
                <a:hlinkClick r:id="rId7"/>
              </a:rPr>
              <a:t>http://txveterans.org</a:t>
            </a:r>
            <a:r>
              <a:rPr lang="en-US" dirty="0"/>
              <a:t>)</a:t>
            </a:r>
          </a:p>
          <a:p>
            <a:r>
              <a:rPr lang="en-US" dirty="0"/>
              <a:t>Patriot Medallions: over 700 can be found in just two City of Denton cemeteries (</a:t>
            </a:r>
            <a:r>
              <a:rPr lang="en-US" dirty="0">
                <a:solidFill>
                  <a:srgbClr val="1615D5"/>
                </a:solidFill>
                <a:hlinkClick r:id="rId8">
                  <a:extLst>
                    <a:ext uri="{A12FA001-AC4F-418D-AE19-62706E023703}">
                      <ahyp:hlinkClr xmlns:ahyp="http://schemas.microsoft.com/office/drawing/2018/hyperlinkcolor" val="tx"/>
                    </a:ext>
                  </a:extLst>
                </a:hlinkClick>
              </a:rPr>
              <a:t>Oakwood</a:t>
            </a:r>
            <a:r>
              <a:rPr lang="en-US" dirty="0">
                <a:solidFill>
                  <a:srgbClr val="1615D5"/>
                </a:solidFill>
              </a:rPr>
              <a:t> and </a:t>
            </a:r>
            <a:r>
              <a:rPr lang="en-US" u="sng" dirty="0">
                <a:solidFill>
                  <a:srgbClr val="1615D5"/>
                </a:solidFill>
              </a:rPr>
              <a:t>IOOF</a:t>
            </a:r>
            <a:r>
              <a:rPr lang="en-US" dirty="0"/>
              <a:t>).</a:t>
            </a:r>
          </a:p>
          <a:p>
            <a:r>
              <a:rPr lang="en-US" dirty="0"/>
              <a:t>Roselawn Cemetery in Seagoville contributes over 1100 veterans to the TVHOF database but needs someone/some organization willing to adopt! Interested?</a:t>
            </a:r>
          </a:p>
        </p:txBody>
      </p:sp>
      <p:pic>
        <p:nvPicPr>
          <p:cNvPr id="4" name="Audio 3">
            <a:hlinkClick r:id="" action="ppaction://media"/>
            <a:extLst>
              <a:ext uri="{FF2B5EF4-FFF2-40B4-BE49-F238E27FC236}">
                <a16:creationId xmlns:a16="http://schemas.microsoft.com/office/drawing/2014/main" id="{75EB9CAB-9E8E-234E-8570-21B020A281F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658701693"/>
      </p:ext>
    </p:extLst>
  </p:cSld>
  <p:clrMapOvr>
    <a:masterClrMapping/>
  </p:clrMapOvr>
  <p:transition advTm="144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outdoor, sky, tree&#10;&#10;Description automatically generated">
            <a:extLst>
              <a:ext uri="{FF2B5EF4-FFF2-40B4-BE49-F238E27FC236}">
                <a16:creationId xmlns:a16="http://schemas.microsoft.com/office/drawing/2014/main" id="{B3B65BBA-90DD-BD49-8320-2716D657FD03}"/>
              </a:ext>
            </a:extLst>
          </p:cNvPr>
          <p:cNvPicPr>
            <a:picLocks noGrp="1" noChangeAspect="1"/>
          </p:cNvPicPr>
          <p:nvPr>
            <p:ph sz="half" idx="1"/>
          </p:nvPr>
        </p:nvPicPr>
        <p:blipFill>
          <a:blip r:embed="rId4"/>
          <a:stretch>
            <a:fillRect/>
          </a:stretch>
        </p:blipFill>
        <p:spPr>
          <a:xfrm>
            <a:off x="457201" y="3467905"/>
            <a:ext cx="4038600" cy="3028950"/>
          </a:xfrm>
        </p:spPr>
      </p:pic>
      <p:pic>
        <p:nvPicPr>
          <p:cNvPr id="8" name="Content Placeholder 7" descr="A sign on a stone wall&#10;&#10;Description automatically generated with medium confidence">
            <a:extLst>
              <a:ext uri="{FF2B5EF4-FFF2-40B4-BE49-F238E27FC236}">
                <a16:creationId xmlns:a16="http://schemas.microsoft.com/office/drawing/2014/main" id="{1FD02C26-2321-284C-96D0-99730ED5903B}"/>
              </a:ext>
            </a:extLst>
          </p:cNvPr>
          <p:cNvPicPr>
            <a:picLocks noGrp="1" noChangeAspect="1"/>
          </p:cNvPicPr>
          <p:nvPr>
            <p:ph sz="half" idx="2"/>
          </p:nvPr>
        </p:nvPicPr>
        <p:blipFill>
          <a:blip r:embed="rId5"/>
          <a:stretch>
            <a:fillRect/>
          </a:stretch>
        </p:blipFill>
        <p:spPr>
          <a:xfrm>
            <a:off x="4648201" y="3922701"/>
            <a:ext cx="3400023" cy="2338203"/>
          </a:xfrm>
        </p:spPr>
      </p:pic>
      <p:pic>
        <p:nvPicPr>
          <p:cNvPr id="10" name="Picture 9" descr="A sign in front of a tree&#10;&#10;Description automatically generated with low confidence">
            <a:extLst>
              <a:ext uri="{FF2B5EF4-FFF2-40B4-BE49-F238E27FC236}">
                <a16:creationId xmlns:a16="http://schemas.microsoft.com/office/drawing/2014/main" id="{5F75A3C9-DEAD-F64B-A948-B3D9E6F0625A}"/>
              </a:ext>
            </a:extLst>
          </p:cNvPr>
          <p:cNvPicPr>
            <a:picLocks noChangeAspect="1"/>
          </p:cNvPicPr>
          <p:nvPr/>
        </p:nvPicPr>
        <p:blipFill>
          <a:blip r:embed="rId6"/>
          <a:stretch>
            <a:fillRect/>
          </a:stretch>
        </p:blipFill>
        <p:spPr>
          <a:xfrm>
            <a:off x="1104900" y="286734"/>
            <a:ext cx="7086600" cy="3142266"/>
          </a:xfrm>
          <a:prstGeom prst="rect">
            <a:avLst/>
          </a:prstGeom>
        </p:spPr>
      </p:pic>
      <p:sp>
        <p:nvSpPr>
          <p:cNvPr id="11" name="TextBox 10">
            <a:extLst>
              <a:ext uri="{FF2B5EF4-FFF2-40B4-BE49-F238E27FC236}">
                <a16:creationId xmlns:a16="http://schemas.microsoft.com/office/drawing/2014/main" id="{E93FCFEB-19E3-594F-AC2E-5180E469F03C}"/>
              </a:ext>
            </a:extLst>
          </p:cNvPr>
          <p:cNvSpPr txBox="1"/>
          <p:nvPr/>
        </p:nvSpPr>
        <p:spPr>
          <a:xfrm>
            <a:off x="7442737" y="3491184"/>
            <a:ext cx="1497526" cy="369332"/>
          </a:xfrm>
          <a:prstGeom prst="rect">
            <a:avLst/>
          </a:prstGeom>
          <a:noFill/>
        </p:spPr>
        <p:txBody>
          <a:bodyPr wrap="none" rtlCol="0">
            <a:spAutoFit/>
          </a:bodyPr>
          <a:lstStyle/>
          <a:p>
            <a:r>
              <a:rPr lang="en-US" dirty="0"/>
              <a:t>Summer 2021</a:t>
            </a:r>
          </a:p>
        </p:txBody>
      </p:sp>
      <p:pic>
        <p:nvPicPr>
          <p:cNvPr id="2" name="Audio 1">
            <a:hlinkClick r:id="" action="ppaction://media"/>
            <a:extLst>
              <a:ext uri="{FF2B5EF4-FFF2-40B4-BE49-F238E27FC236}">
                <a16:creationId xmlns:a16="http://schemas.microsoft.com/office/drawing/2014/main" id="{AD413C7D-A170-0B46-9E57-E733BF137D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32738713"/>
      </p:ext>
    </p:extLst>
  </p:cSld>
  <p:clrMapOvr>
    <a:masterClrMapping/>
  </p:clrMapOvr>
  <p:transition advTm="27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422-0A1B-444F-9FA5-0BA5EEFAEAA1}"/>
              </a:ext>
            </a:extLst>
          </p:cNvPr>
          <p:cNvSpPr>
            <a:spLocks noGrp="1"/>
          </p:cNvSpPr>
          <p:nvPr>
            <p:ph type="title"/>
          </p:nvPr>
        </p:nvSpPr>
        <p:spPr/>
        <p:txBody>
          <a:bodyPr/>
          <a:lstStyle/>
          <a:p>
            <a:r>
              <a:rPr lang="en-US"/>
              <a:t>Kinney County</a:t>
            </a:r>
          </a:p>
        </p:txBody>
      </p:sp>
      <p:pic>
        <p:nvPicPr>
          <p:cNvPr id="4" name="Content Placeholder 3">
            <a:extLst>
              <a:ext uri="{FF2B5EF4-FFF2-40B4-BE49-F238E27FC236}">
                <a16:creationId xmlns:a16="http://schemas.microsoft.com/office/drawing/2014/main" id="{25A31C94-88BE-CC4A-85D3-9860CAD343FC}"/>
              </a:ext>
            </a:extLst>
          </p:cNvPr>
          <p:cNvPicPr>
            <a:picLocks noGrp="1" noChangeAspect="1"/>
          </p:cNvPicPr>
          <p:nvPr>
            <p:ph idx="1"/>
          </p:nvPr>
        </p:nvPicPr>
        <p:blipFill>
          <a:blip r:embed="rId4"/>
          <a:stretch>
            <a:fillRect/>
          </a:stretch>
        </p:blipFill>
        <p:spPr>
          <a:xfrm>
            <a:off x="814632" y="1864519"/>
            <a:ext cx="3769894" cy="3581400"/>
          </a:xfrm>
        </p:spPr>
      </p:pic>
      <p:pic>
        <p:nvPicPr>
          <p:cNvPr id="5" name="Picture 4">
            <a:extLst>
              <a:ext uri="{FF2B5EF4-FFF2-40B4-BE49-F238E27FC236}">
                <a16:creationId xmlns:a16="http://schemas.microsoft.com/office/drawing/2014/main" id="{506DEB84-2B56-F84A-B75C-F44CF53627F6}"/>
              </a:ext>
            </a:extLst>
          </p:cNvPr>
          <p:cNvPicPr>
            <a:picLocks noChangeAspect="1"/>
          </p:cNvPicPr>
          <p:nvPr/>
        </p:nvPicPr>
        <p:blipFill>
          <a:blip r:embed="rId5"/>
          <a:stretch>
            <a:fillRect/>
          </a:stretch>
        </p:blipFill>
        <p:spPr>
          <a:xfrm>
            <a:off x="4848685" y="2629535"/>
            <a:ext cx="3731575" cy="2492692"/>
          </a:xfrm>
          <a:prstGeom prst="rect">
            <a:avLst/>
          </a:prstGeom>
        </p:spPr>
      </p:pic>
      <p:pic>
        <p:nvPicPr>
          <p:cNvPr id="3" name="Audio 2">
            <a:hlinkClick r:id="" action="ppaction://media"/>
            <a:extLst>
              <a:ext uri="{FF2B5EF4-FFF2-40B4-BE49-F238E27FC236}">
                <a16:creationId xmlns:a16="http://schemas.microsoft.com/office/drawing/2014/main" id="{652319FB-11E6-DD43-9885-5524AB8D2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13754830"/>
      </p:ext>
    </p:extLst>
  </p:cSld>
  <p:clrMapOvr>
    <a:masterClrMapping/>
  </p:clrMapOvr>
  <p:transition advTm="107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Kinney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Seminole Indian Scouts Cemetery, Brackettville</a:t>
            </a:r>
          </a:p>
        </p:txBody>
      </p:sp>
      <p:pic>
        <p:nvPicPr>
          <p:cNvPr id="4" name="Audio 3">
            <a:hlinkClick r:id="" action="ppaction://media"/>
            <a:extLst>
              <a:ext uri="{FF2B5EF4-FFF2-40B4-BE49-F238E27FC236}">
                <a16:creationId xmlns:a16="http://schemas.microsoft.com/office/drawing/2014/main" id="{06DCCE4F-BBC3-B34B-804F-7815183F5D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90328788"/>
      </p:ext>
    </p:extLst>
  </p:cSld>
  <p:clrMapOvr>
    <a:masterClrMapping/>
  </p:clrMapOvr>
  <p:transition advTm="61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Seminole Indian Scouts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600200"/>
            <a:ext cx="4038600" cy="4983162"/>
          </a:xfrm>
        </p:spPr>
        <p:txBody>
          <a:bodyPr>
            <a:normAutofit fontScale="70000" lnSpcReduction="20000"/>
          </a:bodyPr>
          <a:lstStyle/>
          <a:p>
            <a:r>
              <a:rPr lang="en-US" dirty="0">
                <a:solidFill>
                  <a:srgbClr val="FF0000"/>
                </a:solidFill>
              </a:rPr>
              <a:t>106 </a:t>
            </a:r>
            <a:r>
              <a:rPr lang="en-US" dirty="0"/>
              <a:t>veterans identified of </a:t>
            </a:r>
            <a:br>
              <a:rPr lang="en-US" dirty="0"/>
            </a:br>
            <a:r>
              <a:rPr lang="en-US" dirty="0"/>
              <a:t>436 occupants</a:t>
            </a:r>
          </a:p>
          <a:p>
            <a:pPr lvl="1"/>
            <a:r>
              <a:rPr lang="en-US" dirty="0"/>
              <a:t>24% veterans</a:t>
            </a:r>
          </a:p>
          <a:p>
            <a:r>
              <a:rPr lang="en-US" dirty="0"/>
              <a:t>Conflicts: </a:t>
            </a:r>
            <a:r>
              <a:rPr lang="en-US" dirty="0">
                <a:solidFill>
                  <a:srgbClr val="1615D5"/>
                </a:solidFill>
              </a:rPr>
              <a:t>117</a:t>
            </a:r>
          </a:p>
          <a:p>
            <a:pPr lvl="1"/>
            <a:r>
              <a:rPr lang="en-US" dirty="0"/>
              <a:t>Texas Revolution: </a:t>
            </a:r>
          </a:p>
          <a:p>
            <a:pPr lvl="1"/>
            <a:r>
              <a:rPr lang="en-US" dirty="0"/>
              <a:t>Mexican-American: </a:t>
            </a:r>
            <a:endParaRPr lang="en-US" dirty="0">
              <a:solidFill>
                <a:srgbClr val="1615D5"/>
              </a:solidFill>
            </a:endParaRPr>
          </a:p>
          <a:p>
            <a:pPr lvl="1"/>
            <a:r>
              <a:rPr lang="en-US" dirty="0"/>
              <a:t>Civil War: </a:t>
            </a:r>
          </a:p>
          <a:p>
            <a:pPr lvl="1"/>
            <a:r>
              <a:rPr lang="en-US" dirty="0"/>
              <a:t>Indian Wars: </a:t>
            </a:r>
            <a:r>
              <a:rPr lang="en-US" dirty="0">
                <a:solidFill>
                  <a:srgbClr val="1615D5"/>
                </a:solidFill>
              </a:rPr>
              <a:t>36</a:t>
            </a:r>
          </a:p>
          <a:p>
            <a:pPr lvl="1"/>
            <a:r>
              <a:rPr lang="en-US" dirty="0"/>
              <a:t>Spanish-American: </a:t>
            </a:r>
            <a:r>
              <a:rPr lang="en-US" dirty="0">
                <a:solidFill>
                  <a:srgbClr val="1615D5"/>
                </a:solidFill>
              </a:rPr>
              <a:t>5</a:t>
            </a:r>
          </a:p>
          <a:p>
            <a:pPr lvl="1"/>
            <a:r>
              <a:rPr lang="en-US" dirty="0"/>
              <a:t>WW I: </a:t>
            </a:r>
            <a:r>
              <a:rPr lang="en-US" dirty="0">
                <a:solidFill>
                  <a:srgbClr val="1615D5"/>
                </a:solidFill>
              </a:rPr>
              <a:t>23</a:t>
            </a:r>
          </a:p>
          <a:p>
            <a:pPr lvl="1"/>
            <a:r>
              <a:rPr lang="en-US" dirty="0"/>
              <a:t>WW II: </a:t>
            </a:r>
            <a:r>
              <a:rPr lang="en-US" dirty="0">
                <a:solidFill>
                  <a:srgbClr val="1615D5"/>
                </a:solidFill>
              </a:rPr>
              <a:t>28</a:t>
            </a:r>
          </a:p>
          <a:p>
            <a:pPr lvl="1"/>
            <a:r>
              <a:rPr lang="en-US" dirty="0"/>
              <a:t>Korea: </a:t>
            </a:r>
            <a:r>
              <a:rPr lang="en-US" dirty="0">
                <a:solidFill>
                  <a:srgbClr val="1615D5"/>
                </a:solidFill>
              </a:rPr>
              <a:t>7</a:t>
            </a:r>
          </a:p>
          <a:p>
            <a:pPr lvl="1"/>
            <a:r>
              <a:rPr lang="en-US" dirty="0"/>
              <a:t>Vietnam: </a:t>
            </a:r>
            <a:r>
              <a:rPr lang="en-US" dirty="0">
                <a:solidFill>
                  <a:srgbClr val="1615D5"/>
                </a:solidFill>
              </a:rPr>
              <a:t>6</a:t>
            </a:r>
          </a:p>
          <a:p>
            <a:pPr lvl="1"/>
            <a:r>
              <a:rPr lang="en-US" dirty="0"/>
              <a:t>War on Terror: </a:t>
            </a:r>
          </a:p>
          <a:p>
            <a:pPr lvl="1"/>
            <a:r>
              <a:rPr lang="en-US" dirty="0"/>
              <a:t>Peace time or Unknown: </a:t>
            </a:r>
            <a:r>
              <a:rPr lang="en-US" dirty="0">
                <a:solidFill>
                  <a:srgbClr val="1615D5"/>
                </a:solidFill>
              </a:rPr>
              <a:t>12</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0"/>
            <a:ext cx="4347210" cy="4525963"/>
          </a:xfrm>
        </p:spPr>
        <p:txBody>
          <a:bodyPr>
            <a:normAutofit fontScale="70000" lnSpcReduction="20000"/>
          </a:bodyPr>
          <a:lstStyle/>
          <a:p>
            <a:r>
              <a:rPr lang="en-US"/>
              <a:t>Address</a:t>
            </a:r>
          </a:p>
          <a:p>
            <a:pPr lvl="1"/>
            <a:r>
              <a:rPr lang="en-US"/>
              <a:t>FM 33348</a:t>
            </a:r>
            <a:endParaRPr lang="en-US" sz="4400"/>
          </a:p>
          <a:p>
            <a:pPr lvl="1"/>
            <a:r>
              <a:rPr lang="en-US"/>
              <a:t>Brackettville, Texas  78832</a:t>
            </a:r>
            <a:endParaRPr lang="en-US" sz="4400"/>
          </a:p>
          <a:p>
            <a:pPr lvl="1"/>
            <a:endParaRPr lang="en-US"/>
          </a:p>
        </p:txBody>
      </p:sp>
      <p:sp>
        <p:nvSpPr>
          <p:cNvPr id="5" name="TextBox 4">
            <a:extLst>
              <a:ext uri="{FF2B5EF4-FFF2-40B4-BE49-F238E27FC236}">
                <a16:creationId xmlns:a16="http://schemas.microsoft.com/office/drawing/2014/main" id="{25AA30D5-5660-F64B-B33A-8BA639E2255B}"/>
              </a:ext>
            </a:extLst>
          </p:cNvPr>
          <p:cNvSpPr txBox="1"/>
          <p:nvPr/>
        </p:nvSpPr>
        <p:spPr>
          <a:xfrm>
            <a:off x="4648200" y="5657671"/>
            <a:ext cx="3072316" cy="1200329"/>
          </a:xfrm>
          <a:prstGeom prst="rect">
            <a:avLst/>
          </a:prstGeom>
          <a:noFill/>
        </p:spPr>
        <p:txBody>
          <a:bodyPr wrap="none" rtlCol="0">
            <a:spAutoFit/>
          </a:bodyPr>
          <a:lstStyle/>
          <a:p>
            <a:r>
              <a:rPr lang="en-US" sz="2400" dirty="0">
                <a:solidFill>
                  <a:srgbClr val="FF0000"/>
                </a:solidFill>
              </a:rPr>
              <a:t>Adoption cost: $1170 +</a:t>
            </a:r>
          </a:p>
          <a:p>
            <a:r>
              <a:rPr lang="en-US" sz="2400" dirty="0">
                <a:solidFill>
                  <a:srgbClr val="FF0000"/>
                </a:solidFill>
              </a:rPr>
              <a:t>$53.00 for QR codes = </a:t>
            </a:r>
          </a:p>
          <a:p>
            <a:r>
              <a:rPr lang="en-US" sz="2400" dirty="0">
                <a:solidFill>
                  <a:srgbClr val="1615D5"/>
                </a:solidFill>
              </a:rPr>
              <a:t>$1223.00 + panels</a:t>
            </a:r>
          </a:p>
        </p:txBody>
      </p:sp>
      <p:pic>
        <p:nvPicPr>
          <p:cNvPr id="7" name="Picture 6" descr="Map&#10;&#10;Description automatically generated">
            <a:extLst>
              <a:ext uri="{FF2B5EF4-FFF2-40B4-BE49-F238E27FC236}">
                <a16:creationId xmlns:a16="http://schemas.microsoft.com/office/drawing/2014/main" id="{42BB345B-14B4-114F-966C-C331632EF36C}"/>
              </a:ext>
            </a:extLst>
          </p:cNvPr>
          <p:cNvPicPr>
            <a:picLocks noChangeAspect="1"/>
          </p:cNvPicPr>
          <p:nvPr/>
        </p:nvPicPr>
        <p:blipFill>
          <a:blip r:embed="rId5"/>
          <a:stretch>
            <a:fillRect/>
          </a:stretch>
        </p:blipFill>
        <p:spPr>
          <a:xfrm>
            <a:off x="4470400" y="2507723"/>
            <a:ext cx="4114800" cy="3109556"/>
          </a:xfrm>
          <a:prstGeom prst="rect">
            <a:avLst/>
          </a:prstGeom>
        </p:spPr>
      </p:pic>
      <p:pic>
        <p:nvPicPr>
          <p:cNvPr id="6" name="Audio 5">
            <a:hlinkClick r:id="" action="ppaction://media"/>
            <a:extLst>
              <a:ext uri="{FF2B5EF4-FFF2-40B4-BE49-F238E27FC236}">
                <a16:creationId xmlns:a16="http://schemas.microsoft.com/office/drawing/2014/main" id="{3EB24775-E644-F24B-9A38-8782779BCD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2017153"/>
      </p:ext>
    </p:extLst>
  </p:cSld>
  <p:clrMapOvr>
    <a:masterClrMapping/>
  </p:clrMapOvr>
  <p:transition advTm="351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13FB-3709-FF4A-96BA-BA14F3E8170A}"/>
              </a:ext>
            </a:extLst>
          </p:cNvPr>
          <p:cNvSpPr>
            <a:spLocks noGrp="1"/>
          </p:cNvSpPr>
          <p:nvPr>
            <p:ph type="title"/>
          </p:nvPr>
        </p:nvSpPr>
        <p:spPr/>
        <p:txBody>
          <a:bodyPr/>
          <a:lstStyle/>
          <a:p>
            <a:r>
              <a:rPr lang="en-US" dirty="0">
                <a:solidFill>
                  <a:srgbClr val="FF0000"/>
                </a:solidFill>
              </a:rPr>
              <a:t>Four Medal of Honors Buried Here</a:t>
            </a:r>
          </a:p>
        </p:txBody>
      </p:sp>
      <p:sp>
        <p:nvSpPr>
          <p:cNvPr id="3" name="Content Placeholder 2">
            <a:extLst>
              <a:ext uri="{FF2B5EF4-FFF2-40B4-BE49-F238E27FC236}">
                <a16:creationId xmlns:a16="http://schemas.microsoft.com/office/drawing/2014/main" id="{8B189535-CE3B-FA44-A2F3-727557B4B4ED}"/>
              </a:ext>
            </a:extLst>
          </p:cNvPr>
          <p:cNvSpPr>
            <a:spLocks noGrp="1"/>
          </p:cNvSpPr>
          <p:nvPr>
            <p:ph sz="half" idx="1"/>
          </p:nvPr>
        </p:nvSpPr>
        <p:spPr/>
        <p:txBody>
          <a:bodyPr>
            <a:normAutofit fontScale="92500" lnSpcReduction="10000"/>
          </a:bodyPr>
          <a:lstStyle/>
          <a:p>
            <a:r>
              <a:rPr lang="en-US" dirty="0"/>
              <a:t>Go to: </a:t>
            </a:r>
            <a:r>
              <a:rPr lang="en-US" dirty="0">
                <a:hlinkClick r:id="rId4"/>
              </a:rPr>
              <a:t>https://txveterans.org</a:t>
            </a:r>
            <a:r>
              <a:rPr lang="en-US" dirty="0"/>
              <a:t> </a:t>
            </a:r>
          </a:p>
          <a:p>
            <a:r>
              <a:rPr lang="en-US" dirty="0"/>
              <a:t>Click on </a:t>
            </a:r>
            <a:r>
              <a:rPr lang="en-US" dirty="0">
                <a:solidFill>
                  <a:srgbClr val="FF0000"/>
                </a:solidFill>
              </a:rPr>
              <a:t>View Their Stories</a:t>
            </a:r>
            <a:r>
              <a:rPr lang="en-US" dirty="0"/>
              <a:t> (red button)</a:t>
            </a:r>
          </a:p>
          <a:p>
            <a:r>
              <a:rPr lang="en-US" dirty="0"/>
              <a:t>Click on Search</a:t>
            </a:r>
          </a:p>
          <a:p>
            <a:pPr lvl="1"/>
            <a:r>
              <a:rPr lang="en-US" dirty="0"/>
              <a:t>Check: Medal of Honor</a:t>
            </a:r>
          </a:p>
          <a:p>
            <a:pPr lvl="1"/>
            <a:r>
              <a:rPr lang="en-US" dirty="0">
                <a:solidFill>
                  <a:srgbClr val="FF0000"/>
                </a:solidFill>
              </a:rPr>
              <a:t>AND</a:t>
            </a:r>
          </a:p>
          <a:p>
            <a:pPr lvl="1"/>
            <a:r>
              <a:rPr lang="en-US" dirty="0"/>
              <a:t>Check: Cemetery-Seminole Indian Scouts</a:t>
            </a:r>
          </a:p>
          <a:p>
            <a:r>
              <a:rPr lang="en-US" dirty="0"/>
              <a:t>Click on Search (bottom of page)</a:t>
            </a:r>
          </a:p>
        </p:txBody>
      </p:sp>
      <p:pic>
        <p:nvPicPr>
          <p:cNvPr id="6" name="Content Placeholder 5" descr="Graphical user interface, text, application, email&#10;&#10;Description automatically generated">
            <a:extLst>
              <a:ext uri="{FF2B5EF4-FFF2-40B4-BE49-F238E27FC236}">
                <a16:creationId xmlns:a16="http://schemas.microsoft.com/office/drawing/2014/main" id="{906DF9D5-CB67-6844-A6F9-C10B93FA11AE}"/>
              </a:ext>
            </a:extLst>
          </p:cNvPr>
          <p:cNvPicPr>
            <a:picLocks noGrp="1" noChangeAspect="1"/>
          </p:cNvPicPr>
          <p:nvPr>
            <p:ph sz="half" idx="2"/>
          </p:nvPr>
        </p:nvPicPr>
        <p:blipFill>
          <a:blip r:embed="rId5"/>
          <a:stretch>
            <a:fillRect/>
          </a:stretch>
        </p:blipFill>
        <p:spPr>
          <a:xfrm>
            <a:off x="4495800" y="2379801"/>
            <a:ext cx="4648943" cy="2533284"/>
          </a:xfrm>
        </p:spPr>
      </p:pic>
      <p:sp>
        <p:nvSpPr>
          <p:cNvPr id="7" name="TextBox 6">
            <a:extLst>
              <a:ext uri="{FF2B5EF4-FFF2-40B4-BE49-F238E27FC236}">
                <a16:creationId xmlns:a16="http://schemas.microsoft.com/office/drawing/2014/main" id="{69C47095-EA43-4841-AE8C-995450CC38BC}"/>
              </a:ext>
            </a:extLst>
          </p:cNvPr>
          <p:cNvSpPr txBox="1"/>
          <p:nvPr/>
        </p:nvSpPr>
        <p:spPr>
          <a:xfrm>
            <a:off x="6172200" y="1735574"/>
            <a:ext cx="1348740" cy="461665"/>
          </a:xfrm>
          <a:prstGeom prst="rect">
            <a:avLst/>
          </a:prstGeom>
          <a:noFill/>
        </p:spPr>
        <p:txBody>
          <a:bodyPr wrap="square" rtlCol="0">
            <a:spAutoFit/>
          </a:bodyPr>
          <a:lstStyle/>
          <a:p>
            <a:r>
              <a:rPr lang="en-US" sz="2400" dirty="0">
                <a:solidFill>
                  <a:srgbClr val="1615D5"/>
                </a:solidFill>
              </a:rPr>
              <a:t>Results</a:t>
            </a:r>
          </a:p>
        </p:txBody>
      </p:sp>
      <p:sp>
        <p:nvSpPr>
          <p:cNvPr id="8" name="TextBox 7">
            <a:extLst>
              <a:ext uri="{FF2B5EF4-FFF2-40B4-BE49-F238E27FC236}">
                <a16:creationId xmlns:a16="http://schemas.microsoft.com/office/drawing/2014/main" id="{AC4AE8EB-04FD-6840-A900-872D4F68B071}"/>
              </a:ext>
            </a:extLst>
          </p:cNvPr>
          <p:cNvSpPr txBox="1"/>
          <p:nvPr/>
        </p:nvSpPr>
        <p:spPr>
          <a:xfrm>
            <a:off x="4383945" y="5292255"/>
            <a:ext cx="4547848" cy="646331"/>
          </a:xfrm>
          <a:prstGeom prst="rect">
            <a:avLst/>
          </a:prstGeom>
          <a:noFill/>
        </p:spPr>
        <p:txBody>
          <a:bodyPr wrap="none" rtlCol="0">
            <a:spAutoFit/>
          </a:bodyPr>
          <a:lstStyle/>
          <a:p>
            <a:r>
              <a:rPr lang="en-US" dirty="0">
                <a:solidFill>
                  <a:srgbClr val="1615D5"/>
                </a:solidFill>
              </a:rPr>
              <a:t>Yes, this cemetery is host to 4 MOH recipients!</a:t>
            </a:r>
          </a:p>
          <a:p>
            <a:r>
              <a:rPr lang="en-US" dirty="0">
                <a:solidFill>
                  <a:srgbClr val="1615D5"/>
                </a:solidFill>
              </a:rPr>
              <a:t>Read their Bios!</a:t>
            </a:r>
          </a:p>
        </p:txBody>
      </p:sp>
      <p:pic>
        <p:nvPicPr>
          <p:cNvPr id="4" name="Audio 3">
            <a:hlinkClick r:id="" action="ppaction://media"/>
            <a:extLst>
              <a:ext uri="{FF2B5EF4-FFF2-40B4-BE49-F238E27FC236}">
                <a16:creationId xmlns:a16="http://schemas.microsoft.com/office/drawing/2014/main" id="{E0B5F64E-82F2-E646-87EC-798129A2F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2751435"/>
      </p:ext>
    </p:extLst>
  </p:cSld>
  <p:clrMapOvr>
    <a:masterClrMapping/>
  </p:clrMapOvr>
  <p:transition advTm="90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BE18-C139-1D4D-BD63-1E544D64001F}"/>
              </a:ext>
            </a:extLst>
          </p:cNvPr>
          <p:cNvSpPr>
            <a:spLocks noGrp="1"/>
          </p:cNvSpPr>
          <p:nvPr>
            <p:ph type="title"/>
          </p:nvPr>
        </p:nvSpPr>
        <p:spPr/>
        <p:txBody>
          <a:bodyPr/>
          <a:lstStyle/>
          <a:p>
            <a:r>
              <a:rPr lang="en-US"/>
              <a:t>McLennan County</a:t>
            </a:r>
          </a:p>
        </p:txBody>
      </p:sp>
      <p:pic>
        <p:nvPicPr>
          <p:cNvPr id="4" name="Content Placeholder 3">
            <a:extLst>
              <a:ext uri="{FF2B5EF4-FFF2-40B4-BE49-F238E27FC236}">
                <a16:creationId xmlns:a16="http://schemas.microsoft.com/office/drawing/2014/main" id="{19EABF3A-D962-4C40-88D7-F4E751E97B2B}"/>
              </a:ext>
            </a:extLst>
          </p:cNvPr>
          <p:cNvPicPr>
            <a:picLocks noGrp="1" noChangeAspect="1"/>
          </p:cNvPicPr>
          <p:nvPr>
            <p:ph idx="1"/>
          </p:nvPr>
        </p:nvPicPr>
        <p:blipFill>
          <a:blip r:embed="rId4"/>
          <a:stretch>
            <a:fillRect/>
          </a:stretch>
        </p:blipFill>
        <p:spPr>
          <a:xfrm>
            <a:off x="802106" y="1638300"/>
            <a:ext cx="3769894" cy="3581400"/>
          </a:xfrm>
        </p:spPr>
      </p:pic>
      <p:pic>
        <p:nvPicPr>
          <p:cNvPr id="5" name="Picture 4">
            <a:extLst>
              <a:ext uri="{FF2B5EF4-FFF2-40B4-BE49-F238E27FC236}">
                <a16:creationId xmlns:a16="http://schemas.microsoft.com/office/drawing/2014/main" id="{79491286-8D5D-D24C-9EAB-F2BCAC56A5E8}"/>
              </a:ext>
            </a:extLst>
          </p:cNvPr>
          <p:cNvPicPr>
            <a:picLocks noChangeAspect="1"/>
          </p:cNvPicPr>
          <p:nvPr/>
        </p:nvPicPr>
        <p:blipFill>
          <a:blip r:embed="rId5"/>
          <a:stretch>
            <a:fillRect/>
          </a:stretch>
        </p:blipFill>
        <p:spPr>
          <a:xfrm>
            <a:off x="5166894" y="1600200"/>
            <a:ext cx="3175000" cy="3619500"/>
          </a:xfrm>
          <a:prstGeom prst="rect">
            <a:avLst/>
          </a:prstGeom>
        </p:spPr>
      </p:pic>
      <p:sp>
        <p:nvSpPr>
          <p:cNvPr id="6" name="TextBox 5">
            <a:extLst>
              <a:ext uri="{FF2B5EF4-FFF2-40B4-BE49-F238E27FC236}">
                <a16:creationId xmlns:a16="http://schemas.microsoft.com/office/drawing/2014/main" id="{232896D8-65DA-CC4B-B4CD-7343A72CF16B}"/>
              </a:ext>
            </a:extLst>
          </p:cNvPr>
          <p:cNvSpPr txBox="1"/>
          <p:nvPr/>
        </p:nvSpPr>
        <p:spPr>
          <a:xfrm>
            <a:off x="6096489" y="5402262"/>
            <a:ext cx="1315809" cy="369332"/>
          </a:xfrm>
          <a:prstGeom prst="rect">
            <a:avLst/>
          </a:prstGeom>
          <a:noFill/>
        </p:spPr>
        <p:txBody>
          <a:bodyPr wrap="none" rtlCol="0">
            <a:spAutoFit/>
          </a:bodyPr>
          <a:lstStyle/>
          <a:p>
            <a:r>
              <a:rPr lang="en-US"/>
              <a:t>Waco, Texas</a:t>
            </a:r>
          </a:p>
        </p:txBody>
      </p:sp>
      <p:pic>
        <p:nvPicPr>
          <p:cNvPr id="3" name="Audio 2">
            <a:hlinkClick r:id="" action="ppaction://media"/>
            <a:extLst>
              <a:ext uri="{FF2B5EF4-FFF2-40B4-BE49-F238E27FC236}">
                <a16:creationId xmlns:a16="http://schemas.microsoft.com/office/drawing/2014/main" id="{DA17A93E-DCE2-E04A-BE04-884C233626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48439245"/>
      </p:ext>
    </p:extLst>
  </p:cSld>
  <p:clrMapOvr>
    <a:masterClrMapping/>
  </p:clrMapOvr>
  <p:transition advTm="75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McLennan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dirty="0"/>
              <a:t>Moore Cemetery, Chalk Bluff</a:t>
            </a:r>
          </a:p>
        </p:txBody>
      </p:sp>
      <p:pic>
        <p:nvPicPr>
          <p:cNvPr id="4" name="Audio 3">
            <a:hlinkClick r:id="" action="ppaction://media"/>
            <a:extLst>
              <a:ext uri="{FF2B5EF4-FFF2-40B4-BE49-F238E27FC236}">
                <a16:creationId xmlns:a16="http://schemas.microsoft.com/office/drawing/2014/main" id="{6676365A-8236-3949-9133-69C356DAE9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77893038"/>
      </p:ext>
    </p:extLst>
  </p:cSld>
  <p:clrMapOvr>
    <a:masterClrMapping/>
  </p:clrMapOvr>
  <p:transition advTm="62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dirty="0">
                <a:solidFill>
                  <a:srgbClr val="1615D5"/>
                </a:solidFill>
              </a:rPr>
              <a:t>Moore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1" y="1245197"/>
            <a:ext cx="4038600" cy="5424543"/>
          </a:xfrm>
        </p:spPr>
        <p:txBody>
          <a:bodyPr>
            <a:normAutofit fontScale="77500" lnSpcReduction="20000"/>
          </a:bodyPr>
          <a:lstStyle/>
          <a:p>
            <a:r>
              <a:rPr lang="en-US" dirty="0">
                <a:solidFill>
                  <a:srgbClr val="FF0000"/>
                </a:solidFill>
              </a:rPr>
              <a:t>139</a:t>
            </a:r>
            <a:r>
              <a:rPr lang="en-US" dirty="0"/>
              <a:t> veterans identified of </a:t>
            </a:r>
            <a:br>
              <a:rPr lang="en-US" dirty="0"/>
            </a:br>
            <a:r>
              <a:rPr lang="en-US" dirty="0"/>
              <a:t>820 occupants</a:t>
            </a:r>
          </a:p>
          <a:p>
            <a:pPr lvl="1"/>
            <a:r>
              <a:rPr lang="en-US" dirty="0"/>
              <a:t>17% veterans</a:t>
            </a:r>
          </a:p>
          <a:p>
            <a:r>
              <a:rPr lang="en-US" dirty="0"/>
              <a:t>Conflicts: </a:t>
            </a:r>
            <a:r>
              <a:rPr lang="en-US" dirty="0">
                <a:solidFill>
                  <a:srgbClr val="1615D5"/>
                </a:solidFill>
              </a:rPr>
              <a:t>144</a:t>
            </a:r>
          </a:p>
          <a:p>
            <a:pPr lvl="1"/>
            <a:r>
              <a:rPr lang="en-US" dirty="0"/>
              <a:t>Texas Revolution: </a:t>
            </a:r>
            <a:r>
              <a:rPr lang="en-US" dirty="0">
                <a:solidFill>
                  <a:srgbClr val="1615D5"/>
                </a:solidFill>
              </a:rPr>
              <a:t>1</a:t>
            </a:r>
          </a:p>
          <a:p>
            <a:pPr lvl="1"/>
            <a:r>
              <a:rPr lang="en-US" dirty="0"/>
              <a:t>Mexican-American: </a:t>
            </a:r>
            <a:r>
              <a:rPr lang="en-US" dirty="0">
                <a:solidFill>
                  <a:srgbClr val="1615D5"/>
                </a:solidFill>
              </a:rPr>
              <a:t>1</a:t>
            </a:r>
          </a:p>
          <a:p>
            <a:pPr lvl="1"/>
            <a:r>
              <a:rPr lang="en-US" dirty="0"/>
              <a:t>Civil War: </a:t>
            </a:r>
            <a:r>
              <a:rPr lang="en-US" dirty="0">
                <a:solidFill>
                  <a:srgbClr val="1615D5"/>
                </a:solidFill>
              </a:rPr>
              <a:t>2</a:t>
            </a:r>
          </a:p>
          <a:p>
            <a:pPr lvl="1"/>
            <a:r>
              <a:rPr lang="en-US" dirty="0"/>
              <a:t>Indian Wars:</a:t>
            </a:r>
            <a:endParaRPr lang="en-US" dirty="0">
              <a:solidFill>
                <a:srgbClr val="1615D5"/>
              </a:solidFill>
            </a:endParaRPr>
          </a:p>
          <a:p>
            <a:pPr lvl="1"/>
            <a:r>
              <a:rPr lang="en-US" dirty="0"/>
              <a:t>Spanish-American: </a:t>
            </a:r>
          </a:p>
          <a:p>
            <a:pPr lvl="1"/>
            <a:r>
              <a:rPr lang="en-US" dirty="0"/>
              <a:t>WW I: </a:t>
            </a:r>
            <a:r>
              <a:rPr lang="en-US" dirty="0">
                <a:solidFill>
                  <a:srgbClr val="1615D5"/>
                </a:solidFill>
              </a:rPr>
              <a:t>8</a:t>
            </a:r>
          </a:p>
          <a:p>
            <a:pPr lvl="1"/>
            <a:r>
              <a:rPr lang="en-US" dirty="0"/>
              <a:t>WW II: </a:t>
            </a:r>
            <a:r>
              <a:rPr lang="en-US" dirty="0">
                <a:solidFill>
                  <a:srgbClr val="1615D5"/>
                </a:solidFill>
              </a:rPr>
              <a:t>55</a:t>
            </a:r>
          </a:p>
          <a:p>
            <a:pPr lvl="1"/>
            <a:r>
              <a:rPr lang="en-US" dirty="0"/>
              <a:t>Korea: </a:t>
            </a:r>
            <a:r>
              <a:rPr lang="en-US" dirty="0">
                <a:solidFill>
                  <a:srgbClr val="1615D5"/>
                </a:solidFill>
              </a:rPr>
              <a:t>19</a:t>
            </a:r>
          </a:p>
          <a:p>
            <a:pPr lvl="1"/>
            <a:r>
              <a:rPr lang="en-US" dirty="0"/>
              <a:t>Vietnam: </a:t>
            </a:r>
            <a:r>
              <a:rPr lang="en-US" dirty="0">
                <a:solidFill>
                  <a:srgbClr val="1615D5"/>
                </a:solidFill>
              </a:rPr>
              <a:t>19</a:t>
            </a:r>
          </a:p>
          <a:p>
            <a:pPr lvl="1"/>
            <a:r>
              <a:rPr lang="en-US" dirty="0"/>
              <a:t>War on Terror: </a:t>
            </a:r>
          </a:p>
          <a:p>
            <a:pPr lvl="1"/>
            <a:r>
              <a:rPr lang="en-US" dirty="0"/>
              <a:t>Peace time or Unknown: </a:t>
            </a:r>
            <a:r>
              <a:rPr lang="en-US" dirty="0">
                <a:solidFill>
                  <a:srgbClr val="1615D5"/>
                </a:solidFill>
              </a:rPr>
              <a:t>39</a:t>
            </a:r>
          </a:p>
          <a:p>
            <a:pPr lvl="2"/>
            <a:r>
              <a:rPr lang="en-US" dirty="0"/>
              <a:t>Note: Total exceeds number of identified veterans because some served during more than one conflict.</a:t>
            </a:r>
          </a:p>
          <a:p>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1"/>
            <a:ext cx="4347210" cy="1232210"/>
          </a:xfrm>
        </p:spPr>
        <p:txBody>
          <a:bodyPr>
            <a:normAutofit fontScale="77500" lnSpcReduction="20000"/>
          </a:bodyPr>
          <a:lstStyle/>
          <a:p>
            <a:r>
              <a:rPr lang="en-US"/>
              <a:t>Address</a:t>
            </a:r>
          </a:p>
          <a:p>
            <a:pPr lvl="1"/>
            <a:r>
              <a:rPr lang="en-US"/>
              <a:t>5137 Gholson Rd.</a:t>
            </a:r>
          </a:p>
          <a:p>
            <a:pPr lvl="1"/>
            <a:r>
              <a:rPr lang="en-US"/>
              <a:t>Chalk Bluff, Texas 76705</a:t>
            </a:r>
          </a:p>
          <a:p>
            <a:pPr lvl="1"/>
            <a:endParaRPr lang="en-US"/>
          </a:p>
        </p:txBody>
      </p:sp>
      <p:sp>
        <p:nvSpPr>
          <p:cNvPr id="5" name="TextBox 4">
            <a:extLst>
              <a:ext uri="{FF2B5EF4-FFF2-40B4-BE49-F238E27FC236}">
                <a16:creationId xmlns:a16="http://schemas.microsoft.com/office/drawing/2014/main" id="{9D0666B3-9AEF-8743-8E27-BC2850368B90}"/>
              </a:ext>
            </a:extLst>
          </p:cNvPr>
          <p:cNvSpPr txBox="1"/>
          <p:nvPr/>
        </p:nvSpPr>
        <p:spPr>
          <a:xfrm>
            <a:off x="4648200" y="5576722"/>
            <a:ext cx="3072316" cy="1200329"/>
          </a:xfrm>
          <a:prstGeom prst="rect">
            <a:avLst/>
          </a:prstGeom>
          <a:noFill/>
        </p:spPr>
        <p:txBody>
          <a:bodyPr wrap="none" rtlCol="0">
            <a:spAutoFit/>
          </a:bodyPr>
          <a:lstStyle/>
          <a:p>
            <a:r>
              <a:rPr lang="en-US" sz="2400" dirty="0">
                <a:solidFill>
                  <a:srgbClr val="FF0000"/>
                </a:solidFill>
              </a:rPr>
              <a:t>Adoption cost: $1390 +</a:t>
            </a:r>
          </a:p>
          <a:p>
            <a:r>
              <a:rPr lang="en-US" sz="2400" dirty="0">
                <a:solidFill>
                  <a:srgbClr val="FF0000"/>
                </a:solidFill>
              </a:rPr>
              <a:t>$69.50 for QR codes =</a:t>
            </a:r>
          </a:p>
          <a:p>
            <a:r>
              <a:rPr lang="en-US" sz="2400" dirty="0">
                <a:solidFill>
                  <a:srgbClr val="1615D5"/>
                </a:solidFill>
              </a:rPr>
              <a:t>$1459.50 + panels</a:t>
            </a:r>
          </a:p>
        </p:txBody>
      </p:sp>
      <p:pic>
        <p:nvPicPr>
          <p:cNvPr id="7" name="Picture 6" descr="Map&#10;&#10;Description automatically generated">
            <a:extLst>
              <a:ext uri="{FF2B5EF4-FFF2-40B4-BE49-F238E27FC236}">
                <a16:creationId xmlns:a16="http://schemas.microsoft.com/office/drawing/2014/main" id="{8EAB0D51-34F0-3C46-9495-F5CCD0C2BB70}"/>
              </a:ext>
            </a:extLst>
          </p:cNvPr>
          <p:cNvPicPr>
            <a:picLocks noChangeAspect="1"/>
          </p:cNvPicPr>
          <p:nvPr/>
        </p:nvPicPr>
        <p:blipFill>
          <a:blip r:embed="rId5"/>
          <a:stretch>
            <a:fillRect/>
          </a:stretch>
        </p:blipFill>
        <p:spPr>
          <a:xfrm>
            <a:off x="4002042" y="2644143"/>
            <a:ext cx="5072265" cy="2762893"/>
          </a:xfrm>
          <a:prstGeom prst="rect">
            <a:avLst/>
          </a:prstGeom>
        </p:spPr>
      </p:pic>
      <p:pic>
        <p:nvPicPr>
          <p:cNvPr id="6" name="Audio 5">
            <a:hlinkClick r:id="" action="ppaction://media"/>
            <a:extLst>
              <a:ext uri="{FF2B5EF4-FFF2-40B4-BE49-F238E27FC236}">
                <a16:creationId xmlns:a16="http://schemas.microsoft.com/office/drawing/2014/main" id="{3050E86E-E81C-224E-A73D-5515773310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2016342"/>
      </p:ext>
    </p:extLst>
  </p:cSld>
  <p:clrMapOvr>
    <a:masterClrMapping/>
  </p:clrMapOvr>
  <p:transition advTm="47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tree, outdoor, plaque&#10;&#10;Description automatically generated">
            <a:extLst>
              <a:ext uri="{FF2B5EF4-FFF2-40B4-BE49-F238E27FC236}">
                <a16:creationId xmlns:a16="http://schemas.microsoft.com/office/drawing/2014/main" id="{22970D4B-9CBA-5E45-9370-DC1E27D51188}"/>
              </a:ext>
            </a:extLst>
          </p:cNvPr>
          <p:cNvPicPr>
            <a:picLocks noGrp="1" noChangeAspect="1"/>
          </p:cNvPicPr>
          <p:nvPr>
            <p:ph idx="1"/>
          </p:nvPr>
        </p:nvPicPr>
        <p:blipFill>
          <a:blip r:embed="rId4"/>
          <a:stretch>
            <a:fillRect/>
          </a:stretch>
        </p:blipFill>
        <p:spPr>
          <a:xfrm>
            <a:off x="2390920" y="371877"/>
            <a:ext cx="4585684" cy="6114245"/>
          </a:xfrm>
        </p:spPr>
      </p:pic>
      <p:sp>
        <p:nvSpPr>
          <p:cNvPr id="6" name="TextBox 5">
            <a:extLst>
              <a:ext uri="{FF2B5EF4-FFF2-40B4-BE49-F238E27FC236}">
                <a16:creationId xmlns:a16="http://schemas.microsoft.com/office/drawing/2014/main" id="{C735E27C-4A9C-8F48-A38B-63717AF2CE4D}"/>
              </a:ext>
            </a:extLst>
          </p:cNvPr>
          <p:cNvSpPr txBox="1"/>
          <p:nvPr/>
        </p:nvSpPr>
        <p:spPr>
          <a:xfrm>
            <a:off x="7289442" y="3428999"/>
            <a:ext cx="1497526" cy="369332"/>
          </a:xfrm>
          <a:prstGeom prst="rect">
            <a:avLst/>
          </a:prstGeom>
          <a:noFill/>
        </p:spPr>
        <p:txBody>
          <a:bodyPr wrap="none" rtlCol="0">
            <a:spAutoFit/>
          </a:bodyPr>
          <a:lstStyle/>
          <a:p>
            <a:r>
              <a:rPr lang="en-US" dirty="0"/>
              <a:t>Summer 2021</a:t>
            </a:r>
          </a:p>
        </p:txBody>
      </p:sp>
      <p:pic>
        <p:nvPicPr>
          <p:cNvPr id="2" name="Audio 1">
            <a:hlinkClick r:id="" action="ppaction://media"/>
            <a:extLst>
              <a:ext uri="{FF2B5EF4-FFF2-40B4-BE49-F238E27FC236}">
                <a16:creationId xmlns:a16="http://schemas.microsoft.com/office/drawing/2014/main" id="{F5E856C0-1C19-5941-98B6-5200F2652E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74318604"/>
      </p:ext>
    </p:extLst>
  </p:cSld>
  <p:clrMapOvr>
    <a:masterClrMapping/>
  </p:clrMapOvr>
  <p:transition advTm="145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422-0A1B-444F-9FA5-0BA5EEFAEAA1}"/>
              </a:ext>
            </a:extLst>
          </p:cNvPr>
          <p:cNvSpPr>
            <a:spLocks noGrp="1"/>
          </p:cNvSpPr>
          <p:nvPr>
            <p:ph type="title"/>
          </p:nvPr>
        </p:nvSpPr>
        <p:spPr>
          <a:xfrm>
            <a:off x="457200" y="274638"/>
            <a:ext cx="8229600" cy="1143000"/>
          </a:xfrm>
        </p:spPr>
        <p:txBody>
          <a:bodyPr anchor="ctr">
            <a:normAutofit/>
          </a:bodyPr>
          <a:lstStyle/>
          <a:p>
            <a:r>
              <a:rPr lang="en-US"/>
              <a:t>Tarrant County</a:t>
            </a:r>
          </a:p>
        </p:txBody>
      </p:sp>
      <p:pic>
        <p:nvPicPr>
          <p:cNvPr id="7" name="Content Placeholder 6">
            <a:extLst>
              <a:ext uri="{FF2B5EF4-FFF2-40B4-BE49-F238E27FC236}">
                <a16:creationId xmlns:a16="http://schemas.microsoft.com/office/drawing/2014/main" id="{C5CCFDF8-9C06-D444-B779-4F78CF7938A2}"/>
              </a:ext>
            </a:extLst>
          </p:cNvPr>
          <p:cNvPicPr>
            <a:picLocks noGrp="1" noChangeAspect="1"/>
          </p:cNvPicPr>
          <p:nvPr>
            <p:ph sz="half" idx="1"/>
          </p:nvPr>
        </p:nvPicPr>
        <p:blipFill>
          <a:blip r:embed="rId4"/>
          <a:stretch>
            <a:fillRect/>
          </a:stretch>
        </p:blipFill>
        <p:spPr>
          <a:xfrm>
            <a:off x="457200" y="1944847"/>
            <a:ext cx="4038600" cy="3836669"/>
          </a:xfrm>
          <a:noFill/>
        </p:spPr>
      </p:pic>
      <p:pic>
        <p:nvPicPr>
          <p:cNvPr id="8" name="Content Placeholder 7">
            <a:extLst>
              <a:ext uri="{FF2B5EF4-FFF2-40B4-BE49-F238E27FC236}">
                <a16:creationId xmlns:a16="http://schemas.microsoft.com/office/drawing/2014/main" id="{1B4C08EE-2EA9-914D-81F1-02E4CD2EB8DC}"/>
              </a:ext>
            </a:extLst>
          </p:cNvPr>
          <p:cNvPicPr>
            <a:picLocks noGrp="1" noChangeAspect="1"/>
          </p:cNvPicPr>
          <p:nvPr>
            <p:ph sz="half" idx="2"/>
          </p:nvPr>
        </p:nvPicPr>
        <p:blipFill>
          <a:blip r:embed="rId5"/>
          <a:stretch>
            <a:fillRect/>
          </a:stretch>
        </p:blipFill>
        <p:spPr>
          <a:xfrm>
            <a:off x="4783656" y="2573429"/>
            <a:ext cx="3869256" cy="2579504"/>
          </a:xfrm>
        </p:spPr>
      </p:pic>
      <p:sp>
        <p:nvSpPr>
          <p:cNvPr id="10" name="TextBox 9">
            <a:extLst>
              <a:ext uri="{FF2B5EF4-FFF2-40B4-BE49-F238E27FC236}">
                <a16:creationId xmlns:a16="http://schemas.microsoft.com/office/drawing/2014/main" id="{83289D39-6234-934A-AFD0-A538AEC0D270}"/>
              </a:ext>
            </a:extLst>
          </p:cNvPr>
          <p:cNvSpPr txBox="1"/>
          <p:nvPr/>
        </p:nvSpPr>
        <p:spPr>
          <a:xfrm>
            <a:off x="5805662" y="5269468"/>
            <a:ext cx="1825243" cy="369332"/>
          </a:xfrm>
          <a:prstGeom prst="rect">
            <a:avLst/>
          </a:prstGeom>
          <a:noFill/>
        </p:spPr>
        <p:txBody>
          <a:bodyPr wrap="none" rtlCol="0">
            <a:spAutoFit/>
          </a:bodyPr>
          <a:lstStyle/>
          <a:p>
            <a:r>
              <a:rPr lang="en-US"/>
              <a:t>Fort Worth, Texas</a:t>
            </a:r>
          </a:p>
        </p:txBody>
      </p:sp>
      <p:pic>
        <p:nvPicPr>
          <p:cNvPr id="3" name="Audio 2">
            <a:hlinkClick r:id="" action="ppaction://media"/>
            <a:extLst>
              <a:ext uri="{FF2B5EF4-FFF2-40B4-BE49-F238E27FC236}">
                <a16:creationId xmlns:a16="http://schemas.microsoft.com/office/drawing/2014/main" id="{68A22F93-6C9E-A844-9761-C5AA83BB98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27162259"/>
      </p:ext>
    </p:extLst>
  </p:cSld>
  <p:clrMapOvr>
    <a:masterClrMapping/>
  </p:clrMapOvr>
  <p:transition advTm="7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8E4B-F36F-E74B-AACB-FD53EBED8A51}"/>
              </a:ext>
            </a:extLst>
          </p:cNvPr>
          <p:cNvSpPr>
            <a:spLocks noGrp="1"/>
          </p:cNvSpPr>
          <p:nvPr>
            <p:ph type="title"/>
          </p:nvPr>
        </p:nvSpPr>
        <p:spPr/>
        <p:txBody>
          <a:bodyPr/>
          <a:lstStyle/>
          <a:p>
            <a:r>
              <a:rPr lang="en-US" dirty="0">
                <a:solidFill>
                  <a:srgbClr val="1615D5"/>
                </a:solidFill>
              </a:rPr>
              <a:t>Team Partners</a:t>
            </a:r>
          </a:p>
        </p:txBody>
      </p:sp>
      <p:sp>
        <p:nvSpPr>
          <p:cNvPr id="3" name="Content Placeholder 2">
            <a:extLst>
              <a:ext uri="{FF2B5EF4-FFF2-40B4-BE49-F238E27FC236}">
                <a16:creationId xmlns:a16="http://schemas.microsoft.com/office/drawing/2014/main" id="{70B36440-536C-544F-B5E5-9833563C30FF}"/>
              </a:ext>
            </a:extLst>
          </p:cNvPr>
          <p:cNvSpPr>
            <a:spLocks noGrp="1"/>
          </p:cNvSpPr>
          <p:nvPr>
            <p:ph idx="1"/>
          </p:nvPr>
        </p:nvSpPr>
        <p:spPr>
          <a:xfrm>
            <a:off x="457200" y="1303020"/>
            <a:ext cx="8766810" cy="1691639"/>
          </a:xfrm>
        </p:spPr>
        <p:txBody>
          <a:bodyPr>
            <a:normAutofit fontScale="92500" lnSpcReduction="20000"/>
          </a:bodyPr>
          <a:lstStyle/>
          <a:p>
            <a:r>
              <a:rPr lang="en-US" dirty="0">
                <a:solidFill>
                  <a:srgbClr val="FF0000"/>
                </a:solidFill>
              </a:rPr>
              <a:t>RFT #1: </a:t>
            </a:r>
            <a:r>
              <a:rPr lang="en-US" dirty="0"/>
              <a:t>Colonial Dames XVII Century Star of Destiny Chapter. </a:t>
            </a:r>
          </a:p>
          <a:p>
            <a:r>
              <a:rPr lang="en-US" dirty="0"/>
              <a:t>Do you want to join the RTF Team? </a:t>
            </a:r>
          </a:p>
          <a:p>
            <a:pPr lvl="1"/>
            <a:r>
              <a:rPr lang="en-US" dirty="0"/>
              <a:t>Go to: </a:t>
            </a:r>
            <a:r>
              <a:rPr lang="en-US" dirty="0">
                <a:hlinkClick r:id="rId5"/>
              </a:rPr>
              <a:t>https://txveterans.org/remember-them-forever/</a:t>
            </a:r>
            <a:r>
              <a:rPr lang="en-US" dirty="0"/>
              <a:t> </a:t>
            </a:r>
          </a:p>
          <a:p>
            <a:endParaRPr lang="en-US" dirty="0"/>
          </a:p>
          <a:p>
            <a:pPr marL="0" indent="0">
              <a:buNone/>
            </a:pPr>
            <a:endParaRPr lang="en-US" dirty="0"/>
          </a:p>
        </p:txBody>
      </p:sp>
      <p:sp>
        <p:nvSpPr>
          <p:cNvPr id="4" name="Title 1">
            <a:extLst>
              <a:ext uri="{FF2B5EF4-FFF2-40B4-BE49-F238E27FC236}">
                <a16:creationId xmlns:a16="http://schemas.microsoft.com/office/drawing/2014/main" id="{99AF2961-FFDF-424A-B8B4-0651B8AE0393}"/>
              </a:ext>
            </a:extLst>
          </p:cNvPr>
          <p:cNvSpPr txBox="1">
            <a:spLocks/>
          </p:cNvSpPr>
          <p:nvPr/>
        </p:nvSpPr>
        <p:spPr>
          <a:xfrm>
            <a:off x="594360" y="33718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615D5"/>
                </a:solidFill>
              </a:rPr>
              <a:t>RTF Project</a:t>
            </a:r>
          </a:p>
        </p:txBody>
      </p:sp>
      <p:sp>
        <p:nvSpPr>
          <p:cNvPr id="5" name="Content Placeholder 2">
            <a:extLst>
              <a:ext uri="{FF2B5EF4-FFF2-40B4-BE49-F238E27FC236}">
                <a16:creationId xmlns:a16="http://schemas.microsoft.com/office/drawing/2014/main" id="{55E55D92-7402-F54B-ADB9-6D8295E3185C}"/>
              </a:ext>
            </a:extLst>
          </p:cNvPr>
          <p:cNvSpPr txBox="1">
            <a:spLocks/>
          </p:cNvSpPr>
          <p:nvPr/>
        </p:nvSpPr>
        <p:spPr>
          <a:xfrm>
            <a:off x="457200" y="4354196"/>
            <a:ext cx="8229600" cy="2503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 you need suggestions for a service project?</a:t>
            </a:r>
          </a:p>
          <a:p>
            <a:r>
              <a:rPr lang="en-US" dirty="0"/>
              <a:t>Do you need community service hours?</a:t>
            </a:r>
          </a:p>
          <a:p>
            <a:r>
              <a:rPr lang="en-US" dirty="0"/>
              <a:t>Do you have a cemetery in mind? </a:t>
            </a:r>
          </a:p>
          <a:p>
            <a:pPr lvl="1"/>
            <a:r>
              <a:rPr lang="en-US" dirty="0">
                <a:solidFill>
                  <a:srgbClr val="FF0000"/>
                </a:solidFill>
              </a:rPr>
              <a:t>If so, think about joining the RTF Team!</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9D2493E1-EB71-BC48-B5A7-B0D8CEF1EA5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73024284"/>
      </p:ext>
    </p:extLst>
  </p:cSld>
  <p:clrMapOvr>
    <a:masterClrMapping/>
  </p:clrMapOvr>
  <p:transition advTm="1034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DB9D-5AD0-9A4D-AB00-64BF0B05FCD6}"/>
              </a:ext>
            </a:extLst>
          </p:cNvPr>
          <p:cNvSpPr>
            <a:spLocks noGrp="1"/>
          </p:cNvSpPr>
          <p:nvPr>
            <p:ph type="ctrTitle"/>
          </p:nvPr>
        </p:nvSpPr>
        <p:spPr/>
        <p:txBody>
          <a:bodyPr/>
          <a:lstStyle/>
          <a:p>
            <a:r>
              <a:rPr lang="en-US"/>
              <a:t>Tarrant County</a:t>
            </a:r>
          </a:p>
        </p:txBody>
      </p:sp>
      <p:sp>
        <p:nvSpPr>
          <p:cNvPr id="3" name="Subtitle 2">
            <a:extLst>
              <a:ext uri="{FF2B5EF4-FFF2-40B4-BE49-F238E27FC236}">
                <a16:creationId xmlns:a16="http://schemas.microsoft.com/office/drawing/2014/main" id="{FDF07D2C-9726-5F48-816B-0FC6F901D6E8}"/>
              </a:ext>
            </a:extLst>
          </p:cNvPr>
          <p:cNvSpPr>
            <a:spLocks noGrp="1"/>
          </p:cNvSpPr>
          <p:nvPr>
            <p:ph type="subTitle" idx="1"/>
          </p:nvPr>
        </p:nvSpPr>
        <p:spPr/>
        <p:txBody>
          <a:bodyPr/>
          <a:lstStyle/>
          <a:p>
            <a:r>
              <a:rPr lang="en-US"/>
              <a:t>Thompson Public Cemetery, Westworth Village</a:t>
            </a:r>
          </a:p>
        </p:txBody>
      </p:sp>
      <p:pic>
        <p:nvPicPr>
          <p:cNvPr id="4" name="Audio 3">
            <a:hlinkClick r:id="" action="ppaction://media"/>
            <a:extLst>
              <a:ext uri="{FF2B5EF4-FFF2-40B4-BE49-F238E27FC236}">
                <a16:creationId xmlns:a16="http://schemas.microsoft.com/office/drawing/2014/main" id="{5C9D4070-3D1A-E640-99DF-94402A90C4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5525791"/>
      </p:ext>
    </p:extLst>
  </p:cSld>
  <p:clrMapOvr>
    <a:masterClrMapping/>
  </p:clrMapOvr>
  <p:transition advTm="105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BFD4-6A3E-284A-9324-4D66F476DBE9}"/>
              </a:ext>
            </a:extLst>
          </p:cNvPr>
          <p:cNvSpPr>
            <a:spLocks noGrp="1"/>
          </p:cNvSpPr>
          <p:nvPr>
            <p:ph type="title"/>
          </p:nvPr>
        </p:nvSpPr>
        <p:spPr/>
        <p:txBody>
          <a:bodyPr/>
          <a:lstStyle/>
          <a:p>
            <a:r>
              <a:rPr lang="en-US">
                <a:solidFill>
                  <a:srgbClr val="1615D5"/>
                </a:solidFill>
              </a:rPr>
              <a:t>Thompson Public Cemetery</a:t>
            </a:r>
          </a:p>
        </p:txBody>
      </p:sp>
      <p:sp>
        <p:nvSpPr>
          <p:cNvPr id="3" name="Content Placeholder 2">
            <a:extLst>
              <a:ext uri="{FF2B5EF4-FFF2-40B4-BE49-F238E27FC236}">
                <a16:creationId xmlns:a16="http://schemas.microsoft.com/office/drawing/2014/main" id="{FA5EEFD0-03AC-E740-86C0-36F0655597AD}"/>
              </a:ext>
            </a:extLst>
          </p:cNvPr>
          <p:cNvSpPr>
            <a:spLocks noGrp="1"/>
          </p:cNvSpPr>
          <p:nvPr>
            <p:ph sz="half" idx="1"/>
          </p:nvPr>
        </p:nvSpPr>
        <p:spPr>
          <a:xfrm>
            <a:off x="457200" y="1371600"/>
            <a:ext cx="4038600" cy="5211762"/>
          </a:xfrm>
        </p:spPr>
        <p:txBody>
          <a:bodyPr>
            <a:normAutofit fontScale="92500" lnSpcReduction="20000"/>
          </a:bodyPr>
          <a:lstStyle/>
          <a:p>
            <a:r>
              <a:rPr lang="en-US" dirty="0">
                <a:solidFill>
                  <a:srgbClr val="FF0000"/>
                </a:solidFill>
              </a:rPr>
              <a:t>3</a:t>
            </a:r>
            <a:r>
              <a:rPr lang="en-US" dirty="0"/>
              <a:t> veterans identified of </a:t>
            </a:r>
            <a:br>
              <a:rPr lang="en-US" dirty="0"/>
            </a:br>
            <a:r>
              <a:rPr lang="en-US" dirty="0"/>
              <a:t>79 occupants</a:t>
            </a:r>
          </a:p>
          <a:p>
            <a:pPr lvl="1"/>
            <a:r>
              <a:rPr lang="en-US" dirty="0"/>
              <a:t>4% veterans</a:t>
            </a:r>
          </a:p>
          <a:p>
            <a:r>
              <a:rPr lang="en-US" dirty="0"/>
              <a:t>Conflicts: </a:t>
            </a:r>
            <a:r>
              <a:rPr lang="en-US" dirty="0">
                <a:solidFill>
                  <a:srgbClr val="1615D5"/>
                </a:solidFill>
              </a:rPr>
              <a:t>3</a:t>
            </a:r>
          </a:p>
          <a:p>
            <a:pPr lvl="1"/>
            <a:r>
              <a:rPr lang="en-US" dirty="0"/>
              <a:t>Texas Revolution: </a:t>
            </a:r>
          </a:p>
          <a:p>
            <a:pPr lvl="1"/>
            <a:r>
              <a:rPr lang="en-US" dirty="0"/>
              <a:t>Mexican-American: </a:t>
            </a:r>
            <a:endParaRPr lang="en-US" dirty="0">
              <a:solidFill>
                <a:srgbClr val="1615D5"/>
              </a:solidFill>
            </a:endParaRPr>
          </a:p>
          <a:p>
            <a:pPr lvl="1"/>
            <a:r>
              <a:rPr lang="en-US" dirty="0"/>
              <a:t>Civil War: </a:t>
            </a:r>
            <a:r>
              <a:rPr lang="en-US" dirty="0">
                <a:solidFill>
                  <a:srgbClr val="1615D5"/>
                </a:solidFill>
              </a:rPr>
              <a:t>2</a:t>
            </a:r>
          </a:p>
          <a:p>
            <a:pPr lvl="1"/>
            <a:r>
              <a:rPr lang="en-US" dirty="0"/>
              <a:t>Indian Wars:</a:t>
            </a:r>
            <a:endParaRPr lang="en-US" dirty="0">
              <a:solidFill>
                <a:srgbClr val="1615D5"/>
              </a:solidFill>
            </a:endParaRPr>
          </a:p>
          <a:p>
            <a:pPr lvl="1"/>
            <a:r>
              <a:rPr lang="en-US" dirty="0"/>
              <a:t>Spanish-American: </a:t>
            </a:r>
            <a:r>
              <a:rPr lang="en-US" dirty="0">
                <a:solidFill>
                  <a:srgbClr val="1615D5"/>
                </a:solidFill>
              </a:rPr>
              <a:t>1</a:t>
            </a:r>
          </a:p>
          <a:p>
            <a:pPr lvl="1"/>
            <a:r>
              <a:rPr lang="en-US" dirty="0"/>
              <a:t>WW I:</a:t>
            </a:r>
            <a:endParaRPr lang="en-US" dirty="0">
              <a:solidFill>
                <a:srgbClr val="1615D5"/>
              </a:solidFill>
            </a:endParaRPr>
          </a:p>
          <a:p>
            <a:pPr lvl="1"/>
            <a:r>
              <a:rPr lang="en-US" dirty="0"/>
              <a:t>WW II:</a:t>
            </a:r>
            <a:endParaRPr lang="en-US" dirty="0">
              <a:solidFill>
                <a:srgbClr val="1615D5"/>
              </a:solidFill>
            </a:endParaRPr>
          </a:p>
          <a:p>
            <a:pPr lvl="1"/>
            <a:r>
              <a:rPr lang="en-US" dirty="0"/>
              <a:t>Korea:</a:t>
            </a:r>
            <a:endParaRPr lang="en-US" dirty="0">
              <a:solidFill>
                <a:srgbClr val="1615D5"/>
              </a:solidFill>
            </a:endParaRPr>
          </a:p>
          <a:p>
            <a:pPr lvl="1"/>
            <a:r>
              <a:rPr lang="en-US" dirty="0"/>
              <a:t>Vietnam:</a:t>
            </a:r>
            <a:endParaRPr lang="en-US" dirty="0">
              <a:solidFill>
                <a:srgbClr val="1615D5"/>
              </a:solidFill>
            </a:endParaRPr>
          </a:p>
          <a:p>
            <a:pPr lvl="1"/>
            <a:r>
              <a:rPr lang="en-US" dirty="0"/>
              <a:t>War on Terror: </a:t>
            </a:r>
          </a:p>
          <a:p>
            <a:pPr lvl="1"/>
            <a:r>
              <a:rPr lang="en-US" dirty="0"/>
              <a:t>Peace time or Unknown: </a:t>
            </a:r>
            <a:endParaRPr lang="en-US" dirty="0">
              <a:solidFill>
                <a:srgbClr val="1615D5"/>
              </a:solidFill>
            </a:endParaRPr>
          </a:p>
          <a:p>
            <a:pPr marL="0" indent="0">
              <a:buNone/>
            </a:pPr>
            <a:endParaRPr lang="en-US" dirty="0"/>
          </a:p>
        </p:txBody>
      </p:sp>
      <p:sp>
        <p:nvSpPr>
          <p:cNvPr id="4" name="Content Placeholder 3">
            <a:extLst>
              <a:ext uri="{FF2B5EF4-FFF2-40B4-BE49-F238E27FC236}">
                <a16:creationId xmlns:a16="http://schemas.microsoft.com/office/drawing/2014/main" id="{11B839C9-0E81-5541-9DBF-4120F66C75C1}"/>
              </a:ext>
            </a:extLst>
          </p:cNvPr>
          <p:cNvSpPr>
            <a:spLocks noGrp="1"/>
          </p:cNvSpPr>
          <p:nvPr>
            <p:ph sz="half" idx="2"/>
          </p:nvPr>
        </p:nvSpPr>
        <p:spPr>
          <a:xfrm>
            <a:off x="4648200" y="1600201"/>
            <a:ext cx="4347210" cy="1254512"/>
          </a:xfrm>
        </p:spPr>
        <p:txBody>
          <a:bodyPr>
            <a:normAutofit fontScale="92500" lnSpcReduction="20000"/>
          </a:bodyPr>
          <a:lstStyle/>
          <a:p>
            <a:r>
              <a:rPr lang="en-US"/>
              <a:t>Address</a:t>
            </a:r>
          </a:p>
          <a:p>
            <a:pPr lvl="1"/>
            <a:r>
              <a:rPr lang="en-US"/>
              <a:t>6505 Westworth Blvd</a:t>
            </a:r>
            <a:endParaRPr lang="en-US" sz="4400"/>
          </a:p>
          <a:p>
            <a:pPr lvl="1"/>
            <a:r>
              <a:rPr lang="en-US"/>
              <a:t>Westworth Village, Texas</a:t>
            </a:r>
            <a:endParaRPr lang="en-US" sz="4400"/>
          </a:p>
          <a:p>
            <a:pPr lvl="1"/>
            <a:endParaRPr lang="en-US"/>
          </a:p>
        </p:txBody>
      </p:sp>
      <p:sp>
        <p:nvSpPr>
          <p:cNvPr id="5" name="TextBox 4">
            <a:extLst>
              <a:ext uri="{FF2B5EF4-FFF2-40B4-BE49-F238E27FC236}">
                <a16:creationId xmlns:a16="http://schemas.microsoft.com/office/drawing/2014/main" id="{5BB091F9-781B-0344-8F5A-A349FC78EBD8}"/>
              </a:ext>
            </a:extLst>
          </p:cNvPr>
          <p:cNvSpPr txBox="1"/>
          <p:nvPr/>
        </p:nvSpPr>
        <p:spPr>
          <a:xfrm>
            <a:off x="4648200" y="5639094"/>
            <a:ext cx="2769284" cy="1200329"/>
          </a:xfrm>
          <a:prstGeom prst="rect">
            <a:avLst/>
          </a:prstGeom>
          <a:noFill/>
        </p:spPr>
        <p:txBody>
          <a:bodyPr wrap="none" rtlCol="0">
            <a:spAutoFit/>
          </a:bodyPr>
          <a:lstStyle/>
          <a:p>
            <a:r>
              <a:rPr lang="en-US" sz="2400" dirty="0">
                <a:solidFill>
                  <a:srgbClr val="FF0000"/>
                </a:solidFill>
              </a:rPr>
              <a:t>Adoption cost: $30 +</a:t>
            </a:r>
          </a:p>
          <a:p>
            <a:r>
              <a:rPr lang="en-US" sz="2400" dirty="0">
                <a:solidFill>
                  <a:srgbClr val="FF0000"/>
                </a:solidFill>
              </a:rPr>
              <a:t>$1.50 for QR codes =</a:t>
            </a:r>
          </a:p>
          <a:p>
            <a:r>
              <a:rPr lang="en-US" sz="2400" dirty="0">
                <a:solidFill>
                  <a:srgbClr val="1615D5"/>
                </a:solidFill>
              </a:rPr>
              <a:t>$31.50 + panel</a:t>
            </a:r>
          </a:p>
        </p:txBody>
      </p:sp>
      <p:pic>
        <p:nvPicPr>
          <p:cNvPr id="7" name="Picture 6" descr="Map&#10;&#10;Description automatically generated">
            <a:extLst>
              <a:ext uri="{FF2B5EF4-FFF2-40B4-BE49-F238E27FC236}">
                <a16:creationId xmlns:a16="http://schemas.microsoft.com/office/drawing/2014/main" id="{E422DBF2-2598-0D49-98BC-4E7B0440389D}"/>
              </a:ext>
            </a:extLst>
          </p:cNvPr>
          <p:cNvPicPr>
            <a:picLocks noChangeAspect="1"/>
          </p:cNvPicPr>
          <p:nvPr/>
        </p:nvPicPr>
        <p:blipFill>
          <a:blip r:embed="rId5"/>
          <a:stretch>
            <a:fillRect/>
          </a:stretch>
        </p:blipFill>
        <p:spPr>
          <a:xfrm>
            <a:off x="3794760" y="2802098"/>
            <a:ext cx="5349240" cy="2836996"/>
          </a:xfrm>
          <a:prstGeom prst="rect">
            <a:avLst/>
          </a:prstGeom>
        </p:spPr>
      </p:pic>
      <p:pic>
        <p:nvPicPr>
          <p:cNvPr id="6" name="Audio 5">
            <a:hlinkClick r:id="" action="ppaction://media"/>
            <a:extLst>
              <a:ext uri="{FF2B5EF4-FFF2-40B4-BE49-F238E27FC236}">
                <a16:creationId xmlns:a16="http://schemas.microsoft.com/office/drawing/2014/main" id="{7C8A3BA3-3C39-4C4F-818F-1FAFF0E039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12081557"/>
      </p:ext>
    </p:extLst>
  </p:cSld>
  <p:clrMapOvr>
    <a:masterClrMapping/>
  </p:clrMapOvr>
  <p:transition advTm="432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tree, outdoor, plaque&#10;&#10;Description automatically generated">
            <a:extLst>
              <a:ext uri="{FF2B5EF4-FFF2-40B4-BE49-F238E27FC236}">
                <a16:creationId xmlns:a16="http://schemas.microsoft.com/office/drawing/2014/main" id="{B9EDF1B7-1741-444D-B987-840010332C5F}"/>
              </a:ext>
            </a:extLst>
          </p:cNvPr>
          <p:cNvPicPr>
            <a:picLocks noGrp="1" noChangeAspect="1"/>
          </p:cNvPicPr>
          <p:nvPr>
            <p:ph sz="half" idx="1"/>
          </p:nvPr>
        </p:nvPicPr>
        <p:blipFill>
          <a:blip r:embed="rId4"/>
          <a:stretch>
            <a:fillRect/>
          </a:stretch>
        </p:blipFill>
        <p:spPr>
          <a:xfrm>
            <a:off x="591237" y="763422"/>
            <a:ext cx="3275769" cy="5331155"/>
          </a:xfrm>
        </p:spPr>
      </p:pic>
      <p:pic>
        <p:nvPicPr>
          <p:cNvPr id="8" name="Content Placeholder 7" descr="A picture containing text, fence, outdoor, gate&#10;&#10;Description automatically generated">
            <a:extLst>
              <a:ext uri="{FF2B5EF4-FFF2-40B4-BE49-F238E27FC236}">
                <a16:creationId xmlns:a16="http://schemas.microsoft.com/office/drawing/2014/main" id="{BF894074-9B87-8741-96FB-02E90CA01649}"/>
              </a:ext>
            </a:extLst>
          </p:cNvPr>
          <p:cNvPicPr>
            <a:picLocks noGrp="1" noChangeAspect="1"/>
          </p:cNvPicPr>
          <p:nvPr>
            <p:ph sz="half" idx="2"/>
          </p:nvPr>
        </p:nvPicPr>
        <p:blipFill>
          <a:blip r:embed="rId5"/>
          <a:stretch>
            <a:fillRect/>
          </a:stretch>
        </p:blipFill>
        <p:spPr>
          <a:xfrm>
            <a:off x="4445786" y="580210"/>
            <a:ext cx="3011291" cy="2258468"/>
          </a:xfrm>
        </p:spPr>
      </p:pic>
      <p:pic>
        <p:nvPicPr>
          <p:cNvPr id="10" name="Picture 9" descr="A tombstone with writing on it&#10;&#10;Description automatically generated with low confidence">
            <a:extLst>
              <a:ext uri="{FF2B5EF4-FFF2-40B4-BE49-F238E27FC236}">
                <a16:creationId xmlns:a16="http://schemas.microsoft.com/office/drawing/2014/main" id="{5FBFEF5E-AF67-7C42-9A9C-A7BC1EF65846}"/>
              </a:ext>
            </a:extLst>
          </p:cNvPr>
          <p:cNvPicPr>
            <a:picLocks noChangeAspect="1"/>
          </p:cNvPicPr>
          <p:nvPr/>
        </p:nvPicPr>
        <p:blipFill>
          <a:blip r:embed="rId6"/>
          <a:stretch>
            <a:fillRect/>
          </a:stretch>
        </p:blipFill>
        <p:spPr>
          <a:xfrm>
            <a:off x="3995039" y="3023534"/>
            <a:ext cx="1727915" cy="2881852"/>
          </a:xfrm>
          <a:prstGeom prst="rect">
            <a:avLst/>
          </a:prstGeom>
        </p:spPr>
      </p:pic>
      <p:pic>
        <p:nvPicPr>
          <p:cNvPr id="12" name="Picture 11" descr="A picture containing text, gravestone, building, outdoor&#10;&#10;Description automatically generated">
            <a:extLst>
              <a:ext uri="{FF2B5EF4-FFF2-40B4-BE49-F238E27FC236}">
                <a16:creationId xmlns:a16="http://schemas.microsoft.com/office/drawing/2014/main" id="{23665C82-3A10-524B-8A08-0FABF38A3262}"/>
              </a:ext>
            </a:extLst>
          </p:cNvPr>
          <p:cNvPicPr>
            <a:picLocks noChangeAspect="1"/>
          </p:cNvPicPr>
          <p:nvPr/>
        </p:nvPicPr>
        <p:blipFill>
          <a:blip r:embed="rId7"/>
          <a:stretch>
            <a:fillRect/>
          </a:stretch>
        </p:blipFill>
        <p:spPr>
          <a:xfrm>
            <a:off x="6062181" y="4631597"/>
            <a:ext cx="2923951" cy="1142626"/>
          </a:xfrm>
          <a:prstGeom prst="rect">
            <a:avLst/>
          </a:prstGeom>
        </p:spPr>
      </p:pic>
      <p:pic>
        <p:nvPicPr>
          <p:cNvPr id="14" name="Picture 13" descr="A picture containing text, outdoor, plaque, gravestone&#10;&#10;Description automatically generated">
            <a:extLst>
              <a:ext uri="{FF2B5EF4-FFF2-40B4-BE49-F238E27FC236}">
                <a16:creationId xmlns:a16="http://schemas.microsoft.com/office/drawing/2014/main" id="{A59F034B-1931-9547-AAE2-A793F63CE1FC}"/>
              </a:ext>
            </a:extLst>
          </p:cNvPr>
          <p:cNvPicPr>
            <a:picLocks noChangeAspect="1"/>
          </p:cNvPicPr>
          <p:nvPr/>
        </p:nvPicPr>
        <p:blipFill>
          <a:blip r:embed="rId8"/>
          <a:stretch>
            <a:fillRect/>
          </a:stretch>
        </p:blipFill>
        <p:spPr>
          <a:xfrm>
            <a:off x="5850987" y="3023534"/>
            <a:ext cx="3116687" cy="1238350"/>
          </a:xfrm>
          <a:prstGeom prst="rect">
            <a:avLst/>
          </a:prstGeom>
        </p:spPr>
      </p:pic>
      <p:sp>
        <p:nvSpPr>
          <p:cNvPr id="15" name="TextBox 14">
            <a:extLst>
              <a:ext uri="{FF2B5EF4-FFF2-40B4-BE49-F238E27FC236}">
                <a16:creationId xmlns:a16="http://schemas.microsoft.com/office/drawing/2014/main" id="{4AA28D6B-EFE3-8949-A884-8F9613ECD855}"/>
              </a:ext>
            </a:extLst>
          </p:cNvPr>
          <p:cNvSpPr txBox="1"/>
          <p:nvPr/>
        </p:nvSpPr>
        <p:spPr>
          <a:xfrm>
            <a:off x="7688982" y="1524778"/>
            <a:ext cx="1297150" cy="369332"/>
          </a:xfrm>
          <a:prstGeom prst="rect">
            <a:avLst/>
          </a:prstGeom>
          <a:noFill/>
        </p:spPr>
        <p:txBody>
          <a:bodyPr wrap="none" rtlCol="0">
            <a:spAutoFit/>
          </a:bodyPr>
          <a:lstStyle/>
          <a:p>
            <a:r>
              <a:rPr lang="en-US" dirty="0"/>
              <a:t>Spring 2021</a:t>
            </a:r>
          </a:p>
        </p:txBody>
      </p:sp>
      <p:pic>
        <p:nvPicPr>
          <p:cNvPr id="2" name="Audio 1">
            <a:hlinkClick r:id="" action="ppaction://media"/>
            <a:extLst>
              <a:ext uri="{FF2B5EF4-FFF2-40B4-BE49-F238E27FC236}">
                <a16:creationId xmlns:a16="http://schemas.microsoft.com/office/drawing/2014/main" id="{3E7E3FC7-5117-8942-8906-C49647A1AB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93180591"/>
      </p:ext>
    </p:extLst>
  </p:cSld>
  <p:clrMapOvr>
    <a:masterClrMapping/>
  </p:clrMapOvr>
  <p:transition advTm="227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75C3-2F72-894C-81EE-1A87937415BA}"/>
              </a:ext>
            </a:extLst>
          </p:cNvPr>
          <p:cNvSpPr>
            <a:spLocks noGrp="1"/>
          </p:cNvSpPr>
          <p:nvPr>
            <p:ph type="title"/>
          </p:nvPr>
        </p:nvSpPr>
        <p:spPr/>
        <p:txBody>
          <a:bodyPr>
            <a:normAutofit fontScale="90000"/>
          </a:bodyPr>
          <a:lstStyle/>
          <a:p>
            <a:r>
              <a:rPr lang="en-US" b="1" dirty="0"/>
              <a:t>What are RTF Hosts and Researchers</a:t>
            </a:r>
            <a:r>
              <a:rPr lang="en-US" dirty="0"/>
              <a:t>? </a:t>
            </a:r>
          </a:p>
        </p:txBody>
      </p:sp>
      <p:sp>
        <p:nvSpPr>
          <p:cNvPr id="3" name="Content Placeholder 2">
            <a:extLst>
              <a:ext uri="{FF2B5EF4-FFF2-40B4-BE49-F238E27FC236}">
                <a16:creationId xmlns:a16="http://schemas.microsoft.com/office/drawing/2014/main" id="{A4F36FB0-AAAC-9B45-9139-96AB31F3724B}"/>
              </a:ext>
            </a:extLst>
          </p:cNvPr>
          <p:cNvSpPr>
            <a:spLocks noGrp="1"/>
          </p:cNvSpPr>
          <p:nvPr>
            <p:ph idx="1"/>
          </p:nvPr>
        </p:nvSpPr>
        <p:spPr/>
        <p:txBody>
          <a:bodyPr>
            <a:normAutofit/>
          </a:bodyPr>
          <a:lstStyle/>
          <a:p>
            <a:r>
              <a:rPr lang="en-US" dirty="0"/>
              <a:t>A group of individuals or organizations that have agreed to Host and perform research at a cemetery as their RTF project. </a:t>
            </a:r>
          </a:p>
          <a:p>
            <a:r>
              <a:rPr lang="en-US" dirty="0"/>
              <a:t>The program is divided into two parts.</a:t>
            </a:r>
          </a:p>
          <a:p>
            <a:pPr lvl="1"/>
            <a:r>
              <a:rPr lang="en-US" dirty="0"/>
              <a:t>Organizations can select one or both parts of the RTF program as their responsibility. </a:t>
            </a:r>
          </a:p>
        </p:txBody>
      </p:sp>
      <p:pic>
        <p:nvPicPr>
          <p:cNvPr id="4" name="Audio 3">
            <a:hlinkClick r:id="" action="ppaction://media"/>
            <a:extLst>
              <a:ext uri="{FF2B5EF4-FFF2-40B4-BE49-F238E27FC236}">
                <a16:creationId xmlns:a16="http://schemas.microsoft.com/office/drawing/2014/main" id="{C48253E5-5988-2E4A-B6D1-4DB85487C2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7188947"/>
      </p:ext>
    </p:extLst>
  </p:cSld>
  <p:clrMapOvr>
    <a:masterClrMapping/>
  </p:clrMapOvr>
  <p:transition advTm="29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A031-5366-FB4D-9BC8-DEC60DB889A8}"/>
              </a:ext>
            </a:extLst>
          </p:cNvPr>
          <p:cNvSpPr>
            <a:spLocks noGrp="1"/>
          </p:cNvSpPr>
          <p:nvPr>
            <p:ph type="title"/>
          </p:nvPr>
        </p:nvSpPr>
        <p:spPr>
          <a:xfrm>
            <a:off x="457200" y="274638"/>
            <a:ext cx="8229600" cy="1143000"/>
          </a:xfrm>
        </p:spPr>
        <p:txBody>
          <a:bodyPr anchor="ctr">
            <a:normAutofit/>
          </a:bodyPr>
          <a:lstStyle/>
          <a:p>
            <a:r>
              <a:rPr lang="en-US" b="1" dirty="0"/>
              <a:t>Host Program </a:t>
            </a:r>
            <a:endParaRPr lang="en-US" dirty="0"/>
          </a:p>
        </p:txBody>
      </p:sp>
      <p:sp>
        <p:nvSpPr>
          <p:cNvPr id="3" name="Content Placeholder 2">
            <a:extLst>
              <a:ext uri="{FF2B5EF4-FFF2-40B4-BE49-F238E27FC236}">
                <a16:creationId xmlns:a16="http://schemas.microsoft.com/office/drawing/2014/main" id="{B1CFE2D5-21EE-8342-BE28-AB047364841F}"/>
              </a:ext>
            </a:extLst>
          </p:cNvPr>
          <p:cNvSpPr>
            <a:spLocks noGrp="1"/>
          </p:cNvSpPr>
          <p:nvPr>
            <p:ph sz="half" idx="1"/>
          </p:nvPr>
        </p:nvSpPr>
        <p:spPr>
          <a:xfrm>
            <a:off x="457200" y="1600200"/>
            <a:ext cx="4038600" cy="4525963"/>
          </a:xfrm>
        </p:spPr>
        <p:txBody>
          <a:bodyPr>
            <a:normAutofit/>
          </a:bodyPr>
          <a:lstStyle/>
          <a:p>
            <a:pPr lvl="0" fontAlgn="base">
              <a:lnSpc>
                <a:spcPct val="90000"/>
              </a:lnSpc>
            </a:pPr>
            <a:r>
              <a:rPr lang="en-US" sz="2200" dirty="0"/>
              <a:t>Record the compass points (Degree/Min/Sec or Lat/Long) the gravesites of Veterans in your Host cemetery.</a:t>
            </a:r>
          </a:p>
          <a:p>
            <a:pPr lvl="0" fontAlgn="base">
              <a:lnSpc>
                <a:spcPct val="90000"/>
              </a:lnSpc>
            </a:pPr>
            <a:r>
              <a:rPr lang="en-US" sz="2200" dirty="0"/>
              <a:t>Take photos of each military marker or other indication that the deceased is a veteran.</a:t>
            </a:r>
          </a:p>
          <a:p>
            <a:pPr lvl="0" fontAlgn="base">
              <a:lnSpc>
                <a:spcPct val="90000"/>
              </a:lnSpc>
            </a:pPr>
            <a:r>
              <a:rPr lang="en-US" sz="2200" dirty="0"/>
              <a:t>Place Patriot Medallions and wayside panels in the host cemetery.</a:t>
            </a:r>
          </a:p>
          <a:p>
            <a:pPr lvl="0" fontAlgn="base">
              <a:lnSpc>
                <a:spcPct val="90000"/>
              </a:lnSpc>
            </a:pPr>
            <a:r>
              <a:rPr lang="en-US" sz="2200" dirty="0"/>
              <a:t>Place and remove the American Flags for Memorial Day, the Fourth of July and Veterans Day. </a:t>
            </a:r>
          </a:p>
        </p:txBody>
      </p:sp>
      <p:pic>
        <p:nvPicPr>
          <p:cNvPr id="5" name="Picture 4" descr="A picture containing tree, outdoor, grass, park&#10;&#10;Description automatically generated">
            <a:extLst>
              <a:ext uri="{FF2B5EF4-FFF2-40B4-BE49-F238E27FC236}">
                <a16:creationId xmlns:a16="http://schemas.microsoft.com/office/drawing/2014/main" id="{6F9FAA59-942E-9546-B235-CB6087949956}"/>
              </a:ext>
            </a:extLst>
          </p:cNvPr>
          <p:cNvPicPr>
            <a:picLocks noChangeAspect="1"/>
          </p:cNvPicPr>
          <p:nvPr/>
        </p:nvPicPr>
        <p:blipFill rotWithShape="1">
          <a:blip r:embed="rId4"/>
          <a:srcRect l="20213" r="12865" b="3"/>
          <a:stretch/>
        </p:blipFill>
        <p:spPr>
          <a:xfrm>
            <a:off x="4648200" y="1600200"/>
            <a:ext cx="4038600" cy="4525963"/>
          </a:xfrm>
          <a:prstGeom prst="rect">
            <a:avLst/>
          </a:prstGeom>
          <a:noFill/>
        </p:spPr>
      </p:pic>
      <p:pic>
        <p:nvPicPr>
          <p:cNvPr id="4" name="Audio 3">
            <a:hlinkClick r:id="" action="ppaction://media"/>
            <a:extLst>
              <a:ext uri="{FF2B5EF4-FFF2-40B4-BE49-F238E27FC236}">
                <a16:creationId xmlns:a16="http://schemas.microsoft.com/office/drawing/2014/main" id="{22BA841E-1BE4-4D4A-B820-2EDB76138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93966171"/>
      </p:ext>
    </p:extLst>
  </p:cSld>
  <p:clrMapOvr>
    <a:masterClrMapping/>
  </p:clrMapOvr>
  <p:transition advTm="61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1CF6-AFA5-B54B-B305-B63CE04FAD49}"/>
              </a:ext>
            </a:extLst>
          </p:cNvPr>
          <p:cNvSpPr>
            <a:spLocks noGrp="1"/>
          </p:cNvSpPr>
          <p:nvPr>
            <p:ph type="title"/>
          </p:nvPr>
        </p:nvSpPr>
        <p:spPr/>
        <p:txBody>
          <a:bodyPr>
            <a:normAutofit/>
          </a:bodyPr>
          <a:lstStyle/>
          <a:p>
            <a:r>
              <a:rPr lang="en-US" b="1" dirty="0">
                <a:solidFill>
                  <a:srgbClr val="FF0000"/>
                </a:solidFill>
              </a:rPr>
              <a:t>Research Program</a:t>
            </a:r>
            <a:endParaRPr lang="en-US" dirty="0">
              <a:solidFill>
                <a:srgbClr val="FF0000"/>
              </a:solidFill>
            </a:endParaRPr>
          </a:p>
        </p:txBody>
      </p:sp>
      <p:sp>
        <p:nvSpPr>
          <p:cNvPr id="3" name="Content Placeholder 2">
            <a:extLst>
              <a:ext uri="{FF2B5EF4-FFF2-40B4-BE49-F238E27FC236}">
                <a16:creationId xmlns:a16="http://schemas.microsoft.com/office/drawing/2014/main" id="{C5485B49-2337-2F4D-A500-F0A0740F6AC7}"/>
              </a:ext>
            </a:extLst>
          </p:cNvPr>
          <p:cNvSpPr>
            <a:spLocks noGrp="1"/>
          </p:cNvSpPr>
          <p:nvPr>
            <p:ph idx="1"/>
          </p:nvPr>
        </p:nvSpPr>
        <p:spPr/>
        <p:txBody>
          <a:bodyPr/>
          <a:lstStyle/>
          <a:p>
            <a:pPr lvl="0" fontAlgn="base"/>
            <a:r>
              <a:rPr lang="en-US" dirty="0"/>
              <a:t>Research the history of each veteran buried in your host cemetery.</a:t>
            </a:r>
          </a:p>
          <a:p>
            <a:pPr lvl="0" fontAlgn="base"/>
            <a:r>
              <a:rPr lang="en-US" dirty="0"/>
              <a:t>Document the stories and/or profiles of each veteran for entry into the Texas Veterans Hall of Fame (TVHOF) database.</a:t>
            </a:r>
          </a:p>
          <a:p>
            <a:endParaRPr lang="en-US" dirty="0"/>
          </a:p>
        </p:txBody>
      </p:sp>
      <p:pic>
        <p:nvPicPr>
          <p:cNvPr id="4" name="Audio 3">
            <a:hlinkClick r:id="" action="ppaction://media"/>
            <a:extLst>
              <a:ext uri="{FF2B5EF4-FFF2-40B4-BE49-F238E27FC236}">
                <a16:creationId xmlns:a16="http://schemas.microsoft.com/office/drawing/2014/main" id="{40D05D0C-2B93-BD43-9926-9580D79F6D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17011580"/>
      </p:ext>
    </p:extLst>
  </p:cSld>
  <p:clrMapOvr>
    <a:masterClrMapping/>
  </p:clrMapOvr>
  <p:transition advTm="34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1160-3F3C-FE4C-A7D7-76FC73B9CD23}"/>
              </a:ext>
            </a:extLst>
          </p:cNvPr>
          <p:cNvSpPr>
            <a:spLocks noGrp="1"/>
          </p:cNvSpPr>
          <p:nvPr>
            <p:ph type="title"/>
          </p:nvPr>
        </p:nvSpPr>
        <p:spPr/>
        <p:txBody>
          <a:bodyPr/>
          <a:lstStyle/>
          <a:p>
            <a:r>
              <a:rPr lang="en-US" dirty="0">
                <a:solidFill>
                  <a:srgbClr val="1615D5"/>
                </a:solidFill>
              </a:rPr>
              <a:t>Guidelines for Military Bio</a:t>
            </a:r>
          </a:p>
        </p:txBody>
      </p:sp>
      <p:sp>
        <p:nvSpPr>
          <p:cNvPr id="3" name="Content Placeholder 2">
            <a:extLst>
              <a:ext uri="{FF2B5EF4-FFF2-40B4-BE49-F238E27FC236}">
                <a16:creationId xmlns:a16="http://schemas.microsoft.com/office/drawing/2014/main" id="{C08A1012-2F04-334A-84FB-34510F880A2F}"/>
              </a:ext>
            </a:extLst>
          </p:cNvPr>
          <p:cNvSpPr>
            <a:spLocks noGrp="1"/>
          </p:cNvSpPr>
          <p:nvPr>
            <p:ph idx="1"/>
          </p:nvPr>
        </p:nvSpPr>
        <p:spPr>
          <a:xfrm>
            <a:off x="457200" y="1600200"/>
            <a:ext cx="8321040" cy="4983162"/>
          </a:xfrm>
        </p:spPr>
        <p:txBody>
          <a:bodyPr>
            <a:noAutofit/>
          </a:bodyPr>
          <a:lstStyle/>
          <a:p>
            <a:r>
              <a:rPr lang="en-US" sz="1800" dirty="0"/>
              <a:t>1. </a:t>
            </a:r>
            <a:r>
              <a:rPr lang="en-US" sz="1800" b="1" dirty="0"/>
              <a:t>Be brief </a:t>
            </a:r>
            <a:r>
              <a:rPr lang="en-US" sz="1800" dirty="0"/>
              <a:t>(readable within 2 min; no longer than 2 pages) </a:t>
            </a:r>
          </a:p>
          <a:p>
            <a:r>
              <a:rPr lang="en-US" sz="1800" dirty="0"/>
              <a:t>2. </a:t>
            </a:r>
            <a:r>
              <a:rPr lang="en-US" sz="1800" b="1" dirty="0"/>
              <a:t>Write in third person</a:t>
            </a:r>
            <a:r>
              <a:rPr lang="en-US" sz="1800" dirty="0"/>
              <a:t> </a:t>
            </a:r>
          </a:p>
          <a:p>
            <a:r>
              <a:rPr lang="en-US" sz="1800" dirty="0"/>
              <a:t>3. </a:t>
            </a:r>
            <a:r>
              <a:rPr lang="en-US" sz="1800" b="1" dirty="0"/>
              <a:t>Start with personal information</a:t>
            </a:r>
            <a:r>
              <a:rPr lang="en-US" sz="1800" dirty="0"/>
              <a:t> Personal info (name/nickname, place and date of birth, service dates, highest rank, branch and location of station, survivors/family info: parents, wife, children)</a:t>
            </a:r>
          </a:p>
          <a:p>
            <a:r>
              <a:rPr lang="en-US" sz="1800" dirty="0"/>
              <a:t>4. Military deployment summary (dates, battles, assignments, duty titles)</a:t>
            </a:r>
          </a:p>
          <a:p>
            <a:r>
              <a:rPr lang="en-US" sz="1800" dirty="0"/>
              <a:t>5. Training and education (civilian experience (e.g., Freemason, woodman, blacksmith); areas of expertise, employment)</a:t>
            </a:r>
          </a:p>
          <a:p>
            <a:r>
              <a:rPr lang="en-US" sz="1800" dirty="0"/>
              <a:t>6. Include additional information such as </a:t>
            </a:r>
            <a:r>
              <a:rPr lang="en-US" sz="1800" b="1" dirty="0"/>
              <a:t>awards and accomplishments</a:t>
            </a:r>
            <a:r>
              <a:rPr lang="en-US" sz="1800" dirty="0"/>
              <a:t>, as well as any interesting or impressive details of how various ranks were attained.</a:t>
            </a:r>
          </a:p>
          <a:p>
            <a:r>
              <a:rPr lang="en-US" sz="1800" dirty="0"/>
              <a:t>7. Burial details (identify the cemetery, GPS location, cause of death (if available), </a:t>
            </a:r>
            <a:br>
              <a:rPr lang="en-US" sz="1800" dirty="0"/>
            </a:br>
            <a:r>
              <a:rPr lang="en-US" sz="1800" dirty="0"/>
              <a:t>include picture of gravesite if deceased)</a:t>
            </a:r>
          </a:p>
          <a:p>
            <a:r>
              <a:rPr lang="en-US" sz="1800" dirty="0"/>
              <a:t>8. Source(s) used to collect data</a:t>
            </a:r>
          </a:p>
          <a:p>
            <a:r>
              <a:rPr lang="en-US" sz="1800" dirty="0"/>
              <a:t>9. Bio should reflect veterans’ lives in a positive manner.</a:t>
            </a:r>
          </a:p>
        </p:txBody>
      </p:sp>
      <p:pic>
        <p:nvPicPr>
          <p:cNvPr id="4" name="Audio 3">
            <a:hlinkClick r:id="" action="ppaction://media"/>
            <a:extLst>
              <a:ext uri="{FF2B5EF4-FFF2-40B4-BE49-F238E27FC236}">
                <a16:creationId xmlns:a16="http://schemas.microsoft.com/office/drawing/2014/main" id="{51BF6A6B-AF7D-7747-92EE-B44CA726AF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57807811"/>
      </p:ext>
    </p:extLst>
  </p:cSld>
  <p:clrMapOvr>
    <a:masterClrMapping/>
  </p:clrMapOvr>
  <p:transition advTm="906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6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90DEB-6346-B246-BB0F-4168E494BCFA}"/>
              </a:ext>
            </a:extLst>
          </p:cNvPr>
          <p:cNvSpPr>
            <a:spLocks noGrp="1"/>
          </p:cNvSpPr>
          <p:nvPr>
            <p:ph type="title"/>
          </p:nvPr>
        </p:nvSpPr>
        <p:spPr/>
        <p:txBody>
          <a:bodyPr/>
          <a:lstStyle/>
          <a:p>
            <a:r>
              <a:rPr lang="en-US" dirty="0"/>
              <a:t>Bio Template (2-pages)</a:t>
            </a:r>
          </a:p>
        </p:txBody>
      </p:sp>
      <p:sp>
        <p:nvSpPr>
          <p:cNvPr id="3" name="Content Placeholder 2">
            <a:extLst>
              <a:ext uri="{FF2B5EF4-FFF2-40B4-BE49-F238E27FC236}">
                <a16:creationId xmlns:a16="http://schemas.microsoft.com/office/drawing/2014/main" id="{1673E81B-21DE-DD4C-B393-35A4B7B83BA7}"/>
              </a:ext>
            </a:extLst>
          </p:cNvPr>
          <p:cNvSpPr>
            <a:spLocks noGrp="1"/>
          </p:cNvSpPr>
          <p:nvPr>
            <p:ph idx="1"/>
          </p:nvPr>
        </p:nvSpPr>
        <p:spPr>
          <a:xfrm>
            <a:off x="457200" y="1257300"/>
            <a:ext cx="8686800" cy="5326062"/>
          </a:xfrm>
        </p:spPr>
        <p:txBody>
          <a:bodyPr>
            <a:normAutofit fontScale="25000" lnSpcReduction="20000"/>
          </a:bodyPr>
          <a:lstStyle/>
          <a:p>
            <a:r>
              <a:rPr lang="en-US" sz="7200" b="1" dirty="0"/>
              <a:t>Personal info</a:t>
            </a:r>
            <a:r>
              <a:rPr lang="en-US" sz="7200" dirty="0"/>
              <a:t> (name/nickname, place and date of birth, service dates, highest rank, branch and location of station, survivors/family info: parents, wife, children):</a:t>
            </a:r>
          </a:p>
          <a:p>
            <a:r>
              <a:rPr lang="en-US" sz="7200" dirty="0"/>
              <a:t>Name: </a:t>
            </a:r>
            <a:br>
              <a:rPr lang="en-US" sz="7200" dirty="0"/>
            </a:br>
            <a:r>
              <a:rPr lang="en-US" sz="7200" dirty="0"/>
              <a:t>Date of Birth: </a:t>
            </a:r>
            <a:br>
              <a:rPr lang="en-US" sz="7200" dirty="0"/>
            </a:br>
            <a:r>
              <a:rPr lang="en-US" sz="7200" dirty="0"/>
              <a:t>Place of Birth:</a:t>
            </a:r>
          </a:p>
          <a:p>
            <a:r>
              <a:rPr lang="en-US" sz="7200" dirty="0"/>
              <a:t>Date of Death (If deceased): </a:t>
            </a:r>
          </a:p>
          <a:p>
            <a:r>
              <a:rPr lang="en-US" sz="7200" dirty="0"/>
              <a:t>Cemetery Name (If deceased): </a:t>
            </a:r>
          </a:p>
          <a:p>
            <a:r>
              <a:rPr lang="en-US" sz="7200" dirty="0"/>
              <a:t>Cemetery Location with address and GPS Coordinates (pictures are appreciated)</a:t>
            </a:r>
          </a:p>
          <a:p>
            <a:r>
              <a:rPr lang="en-US" sz="7200" b="1" dirty="0"/>
              <a:t>Military Service-</a:t>
            </a:r>
            <a:r>
              <a:rPr lang="en-US" sz="7200" dirty="0"/>
              <a:t>Military deployment summary (dates, battles, assignments, duty titles)</a:t>
            </a:r>
            <a:br>
              <a:rPr lang="en-US" sz="7200" dirty="0"/>
            </a:br>
            <a:r>
              <a:rPr lang="en-US" sz="7200" dirty="0"/>
              <a:t>Military Branch:   </a:t>
            </a:r>
          </a:p>
          <a:p>
            <a:r>
              <a:rPr lang="en-US" sz="7200" dirty="0"/>
              <a:t>Dates of Military Service: </a:t>
            </a:r>
          </a:p>
          <a:p>
            <a:r>
              <a:rPr lang="en-US" sz="7200" dirty="0"/>
              <a:t>Rank at Discharge: </a:t>
            </a:r>
            <a:br>
              <a:rPr lang="en-US" sz="7200" dirty="0"/>
            </a:br>
            <a:r>
              <a:rPr lang="en-US" sz="7200" dirty="0"/>
              <a:t>Era of Service (i.e., Vietnam): </a:t>
            </a:r>
          </a:p>
          <a:p>
            <a:r>
              <a:rPr lang="en-US" sz="7200" b="1" dirty="0"/>
              <a:t>List places of assignments </a:t>
            </a:r>
            <a:r>
              <a:rPr lang="en-US" sz="7200" dirty="0"/>
              <a:t>with job descriptions and dates (list in chronological order) </a:t>
            </a:r>
          </a:p>
          <a:p>
            <a:r>
              <a:rPr lang="en-US" sz="7200" b="1" dirty="0"/>
              <a:t>List military awards</a:t>
            </a:r>
            <a:r>
              <a:rPr lang="en-US" sz="7200" dirty="0"/>
              <a:t> </a:t>
            </a:r>
          </a:p>
          <a:p>
            <a:r>
              <a:rPr lang="en-US" sz="7200" b="1" dirty="0"/>
              <a:t>Summarize Education</a:t>
            </a:r>
            <a:endParaRPr lang="en-US" sz="7200" dirty="0"/>
          </a:p>
          <a:p>
            <a:r>
              <a:rPr lang="en-US" sz="7200" b="1" dirty="0"/>
              <a:t>Civilian job descriptions and major accomplishments</a:t>
            </a:r>
            <a:endParaRPr lang="en-US" sz="7200" dirty="0"/>
          </a:p>
          <a:p>
            <a:r>
              <a:rPr lang="en-US" sz="7200" b="1" dirty="0"/>
              <a:t>Civilian Awards</a:t>
            </a:r>
            <a:r>
              <a:rPr lang="en-US" sz="7200" dirty="0"/>
              <a:t> (include, local, state and national/Federal Awards)</a:t>
            </a:r>
          </a:p>
          <a:p>
            <a:r>
              <a:rPr lang="en-US" sz="7200" b="1" dirty="0"/>
              <a:t>Sources</a:t>
            </a:r>
            <a:r>
              <a:rPr lang="en-US" sz="7200" dirty="0"/>
              <a:t> (List all sources if possible)</a:t>
            </a:r>
          </a:p>
          <a:p>
            <a:pPr marL="0" indent="0">
              <a:buNone/>
            </a:pPr>
            <a:endParaRPr lang="en-US" sz="8000" dirty="0"/>
          </a:p>
          <a:p>
            <a:endParaRPr lang="en-US" dirty="0"/>
          </a:p>
        </p:txBody>
      </p:sp>
      <p:pic>
        <p:nvPicPr>
          <p:cNvPr id="4" name="Audio 3">
            <a:hlinkClick r:id="" action="ppaction://media"/>
            <a:extLst>
              <a:ext uri="{FF2B5EF4-FFF2-40B4-BE49-F238E27FC236}">
                <a16:creationId xmlns:a16="http://schemas.microsoft.com/office/drawing/2014/main" id="{BD3E47FD-21D7-304D-8AEC-054450A4481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780973576"/>
      </p:ext>
    </p:extLst>
  </p:cSld>
  <p:clrMapOvr>
    <a:masterClrMapping/>
  </p:clrMapOvr>
  <p:transition advTm="28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60" dur="500"/>
                                        <p:tgtEl>
                                          <p:spTgt spid="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66" dur="500"/>
                                        <p:tgtEl>
                                          <p:spTgt spid="3">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additive="base">
                                        <p:cTn id="71"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 calcmode="lin" valueType="num">
                                      <p:cBhvr additive="base">
                                        <p:cTn id="77"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78" dur="500"/>
                                        <p:tgtEl>
                                          <p:spTgt spid="3">
                                            <p:txEl>
                                              <p:pRg st="11" end="1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3">
                                            <p:txEl>
                                              <p:pRg st="12" end="12"/>
                                            </p:txEl>
                                          </p:spTgt>
                                        </p:tgtEl>
                                        <p:attrNameLst>
                                          <p:attrName>style.visibility</p:attrName>
                                        </p:attrNameLst>
                                      </p:cBhvr>
                                      <p:to>
                                        <p:strVal val="visible"/>
                                      </p:to>
                                    </p:set>
                                    <p:anim calcmode="lin" valueType="num">
                                      <p:cBhvr additive="base">
                                        <p:cTn id="8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84" dur="500"/>
                                        <p:tgtEl>
                                          <p:spTgt spid="3">
                                            <p:txEl>
                                              <p:pRg st="12" end="1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3">
                                            <p:txEl>
                                              <p:pRg st="13" end="13"/>
                                            </p:txEl>
                                          </p:spTgt>
                                        </p:tgtEl>
                                        <p:attrNameLst>
                                          <p:attrName>style.visibility</p:attrName>
                                        </p:attrNameLst>
                                      </p:cBhvr>
                                      <p:to>
                                        <p:strVal val="visible"/>
                                      </p:to>
                                    </p:set>
                                    <p:anim calcmode="lin" valueType="num">
                                      <p:cBhvr additive="base">
                                        <p:cTn id="89" dur="500"/>
                                        <p:tgtEl>
                                          <p:spTgt spid="3">
                                            <p:txEl>
                                              <p:pRg st="13" end="13"/>
                                            </p:txEl>
                                          </p:spTgt>
                                        </p:tgtEl>
                                        <p:attrNameLst>
                                          <p:attrName>ppt_y</p:attrName>
                                        </p:attrNameLst>
                                      </p:cBhvr>
                                      <p:tavLst>
                                        <p:tav tm="0">
                                          <p:val>
                                            <p:strVal val="#ppt_y+#ppt_h*1.125000"/>
                                          </p:val>
                                        </p:tav>
                                        <p:tav tm="100000">
                                          <p:val>
                                            <p:strVal val="#ppt_y"/>
                                          </p:val>
                                        </p:tav>
                                      </p:tavLst>
                                    </p:anim>
                                    <p:animEffect transition="in" filter="wipe(up)">
                                      <p:cBhvr>
                                        <p:cTn id="9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FBDF-1056-3B43-A7D8-59436C55DA23}"/>
              </a:ext>
            </a:extLst>
          </p:cNvPr>
          <p:cNvSpPr>
            <a:spLocks noGrp="1"/>
          </p:cNvSpPr>
          <p:nvPr>
            <p:ph type="title"/>
          </p:nvPr>
        </p:nvSpPr>
        <p:spPr/>
        <p:txBody>
          <a:bodyPr/>
          <a:lstStyle/>
          <a:p>
            <a:r>
              <a:rPr lang="en-US" dirty="0"/>
              <a:t>Author Disclaimer</a:t>
            </a:r>
          </a:p>
        </p:txBody>
      </p:sp>
      <p:sp>
        <p:nvSpPr>
          <p:cNvPr id="3" name="Content Placeholder 2">
            <a:extLst>
              <a:ext uri="{FF2B5EF4-FFF2-40B4-BE49-F238E27FC236}">
                <a16:creationId xmlns:a16="http://schemas.microsoft.com/office/drawing/2014/main" id="{6DED56B6-EB58-4A44-8C24-646A6A22A25D}"/>
              </a:ext>
            </a:extLst>
          </p:cNvPr>
          <p:cNvSpPr>
            <a:spLocks noGrp="1"/>
          </p:cNvSpPr>
          <p:nvPr>
            <p:ph idx="1"/>
          </p:nvPr>
        </p:nvSpPr>
        <p:spPr>
          <a:xfrm>
            <a:off x="457200" y="1600200"/>
            <a:ext cx="8321040" cy="4838700"/>
          </a:xfrm>
        </p:spPr>
        <p:txBody>
          <a:bodyPr>
            <a:normAutofit fontScale="62500" lnSpcReduction="20000"/>
          </a:bodyPr>
          <a:lstStyle/>
          <a:p>
            <a:r>
              <a:rPr lang="en-US" dirty="0"/>
              <a:t>Name:     								Date: </a:t>
            </a:r>
            <a:br>
              <a:rPr lang="en-US" dirty="0"/>
            </a:br>
            <a:r>
              <a:rPr lang="en-US" dirty="0"/>
              <a:t>Contact Info (Phone or Email Address): </a:t>
            </a:r>
            <a:br>
              <a:rPr lang="en-US" dirty="0"/>
            </a:br>
            <a:r>
              <a:rPr lang="en-US" dirty="0"/>
              <a:t>Current Address (optional): </a:t>
            </a:r>
          </a:p>
          <a:p>
            <a:pPr marL="0" indent="0">
              <a:buNone/>
            </a:pPr>
            <a:endParaRPr lang="en-US" dirty="0"/>
          </a:p>
          <a:p>
            <a:r>
              <a:rPr lang="en-US" dirty="0"/>
              <a:t>Organization Represented: </a:t>
            </a:r>
          </a:p>
          <a:p>
            <a:pPr marL="0" indent="0">
              <a:buNone/>
            </a:pPr>
            <a:endParaRPr lang="en-US" dirty="0"/>
          </a:p>
          <a:p>
            <a:r>
              <a:rPr lang="en-US" b="1" dirty="0"/>
              <a:t>General Disclaimer</a:t>
            </a:r>
            <a:r>
              <a:rPr lang="en-US" dirty="0"/>
              <a:t> (if used for The Texas Veterans Hall of Fame).</a:t>
            </a:r>
          </a:p>
          <a:p>
            <a:pPr marL="0" indent="0">
              <a:buNone/>
            </a:pPr>
            <a:r>
              <a:rPr lang="en-US" dirty="0"/>
              <a:t>This is a non-profit project developed by and controlled by the Texas Veterans Hall of Fame. Although we enter into collaborative associations with many supporting organizations, this site is not owned or operated by any Government body. All information found on this site has been obtained through fair use public contributions and compiled information from family, friends and historians to preserve the history of Texas Veterans. We've done our best to craft a valuable and historic path to honor our Texas Veterans for their service, sacrifices and accomplishments, however, we make no claims of 100% accuracy. If you wish to submit corrections or suggestions, please contact us at </a:t>
            </a:r>
            <a:r>
              <a:rPr lang="en-US" u="sng" dirty="0">
                <a:hlinkClick r:id="rId5"/>
              </a:rPr>
              <a:t>info@tvhof.org</a:t>
            </a:r>
            <a:r>
              <a:rPr lang="en-US" dirty="0"/>
              <a:t> </a:t>
            </a:r>
          </a:p>
          <a:p>
            <a:endParaRPr lang="en-US" dirty="0"/>
          </a:p>
        </p:txBody>
      </p:sp>
      <p:pic>
        <p:nvPicPr>
          <p:cNvPr id="4" name="Audio 3">
            <a:hlinkClick r:id="" action="ppaction://media"/>
            <a:extLst>
              <a:ext uri="{FF2B5EF4-FFF2-40B4-BE49-F238E27FC236}">
                <a16:creationId xmlns:a16="http://schemas.microsoft.com/office/drawing/2014/main" id="{3607A3F8-D985-3E4A-AE34-AC9C69605D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04863716"/>
      </p:ext>
    </p:extLst>
  </p:cSld>
  <p:clrMapOvr>
    <a:masterClrMapping/>
  </p:clrMapOvr>
  <p:transition advTm="30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B1067-BF49-A74B-8969-36F96345B3E4}"/>
              </a:ext>
            </a:extLst>
          </p:cNvPr>
          <p:cNvSpPr>
            <a:spLocks noGrp="1"/>
          </p:cNvSpPr>
          <p:nvPr>
            <p:ph type="title"/>
          </p:nvPr>
        </p:nvSpPr>
        <p:spPr>
          <a:xfrm>
            <a:off x="279996" y="160337"/>
            <a:ext cx="9118600" cy="1143000"/>
          </a:xfrm>
        </p:spPr>
        <p:txBody>
          <a:bodyPr anchor="ctr">
            <a:normAutofit/>
          </a:bodyPr>
          <a:lstStyle/>
          <a:p>
            <a:pPr>
              <a:lnSpc>
                <a:spcPct val="90000"/>
              </a:lnSpc>
            </a:pPr>
            <a:r>
              <a:rPr lang="en-US" sz="3700" b="1" dirty="0">
                <a:solidFill>
                  <a:srgbClr val="FF0000"/>
                </a:solidFill>
              </a:rPr>
              <a:t>Who pays for Patriot Medallions and panels? </a:t>
            </a:r>
            <a:endParaRPr lang="en-US" sz="3700" dirty="0">
              <a:solidFill>
                <a:srgbClr val="FF0000"/>
              </a:solidFill>
            </a:endParaRPr>
          </a:p>
        </p:txBody>
      </p:sp>
      <p:sp>
        <p:nvSpPr>
          <p:cNvPr id="3" name="Content Placeholder 2">
            <a:extLst>
              <a:ext uri="{FF2B5EF4-FFF2-40B4-BE49-F238E27FC236}">
                <a16:creationId xmlns:a16="http://schemas.microsoft.com/office/drawing/2014/main" id="{C5EE456E-4380-1A4E-BB22-F2945159EB5F}"/>
              </a:ext>
            </a:extLst>
          </p:cNvPr>
          <p:cNvSpPr>
            <a:spLocks noGrp="1"/>
          </p:cNvSpPr>
          <p:nvPr>
            <p:ph sz="half" idx="1"/>
          </p:nvPr>
        </p:nvSpPr>
        <p:spPr>
          <a:xfrm>
            <a:off x="457200" y="1600200"/>
            <a:ext cx="4038600" cy="4525963"/>
          </a:xfrm>
        </p:spPr>
        <p:txBody>
          <a:bodyPr>
            <a:normAutofit/>
          </a:bodyPr>
          <a:lstStyle/>
          <a:p>
            <a:pPr>
              <a:lnSpc>
                <a:spcPct val="90000"/>
              </a:lnSpc>
            </a:pPr>
            <a:r>
              <a:rPr lang="en-US" sz="2400" dirty="0"/>
              <a:t>The TVHOF will help with fundraising to purchase the markers and panels. 	</a:t>
            </a:r>
          </a:p>
          <a:p>
            <a:pPr lvl="1">
              <a:lnSpc>
                <a:spcPct val="90000"/>
              </a:lnSpc>
            </a:pPr>
            <a:r>
              <a:rPr lang="en-US" sz="2000" dirty="0"/>
              <a:t>Patriot Medallions with US Flag = $10</a:t>
            </a:r>
          </a:p>
          <a:p>
            <a:pPr lvl="1">
              <a:lnSpc>
                <a:spcPct val="90000"/>
              </a:lnSpc>
            </a:pPr>
            <a:r>
              <a:rPr lang="en-US" sz="2000" dirty="0"/>
              <a:t>QR code = $0.50</a:t>
            </a:r>
          </a:p>
          <a:p>
            <a:pPr lvl="1">
              <a:lnSpc>
                <a:spcPct val="90000"/>
              </a:lnSpc>
            </a:pPr>
            <a:r>
              <a:rPr lang="en-US" sz="2000" dirty="0"/>
              <a:t>Wayside panels = $100 each (front and back)</a:t>
            </a:r>
          </a:p>
          <a:p>
            <a:pPr>
              <a:lnSpc>
                <a:spcPct val="90000"/>
              </a:lnSpc>
            </a:pPr>
            <a:r>
              <a:rPr lang="en-US" sz="2400" dirty="0"/>
              <a:t>TVHOF will be also responsible for the training of each Host organization. </a:t>
            </a:r>
          </a:p>
          <a:p>
            <a:pPr>
              <a:lnSpc>
                <a:spcPct val="90000"/>
              </a:lnSpc>
            </a:pPr>
            <a:r>
              <a:rPr lang="en-US" sz="2400" dirty="0"/>
              <a:t>If you are interested, email: </a:t>
            </a:r>
            <a:r>
              <a:rPr lang="en-US" sz="2400" dirty="0">
                <a:hlinkClick r:id="rId4"/>
              </a:rPr>
              <a:t>info@txveterans.org</a:t>
            </a:r>
            <a:r>
              <a:rPr lang="en-US" sz="2400" dirty="0"/>
              <a:t> </a:t>
            </a:r>
          </a:p>
          <a:p>
            <a:pPr marL="0" indent="0">
              <a:lnSpc>
                <a:spcPct val="90000"/>
              </a:lnSpc>
              <a:buNone/>
            </a:pPr>
            <a:endParaRPr lang="en-US" sz="2400" dirty="0"/>
          </a:p>
        </p:txBody>
      </p:sp>
      <p:pic>
        <p:nvPicPr>
          <p:cNvPr id="5" name="Picture 4" descr="A picture containing sky, outdoor, day&#10;&#10;Description automatically generated">
            <a:extLst>
              <a:ext uri="{FF2B5EF4-FFF2-40B4-BE49-F238E27FC236}">
                <a16:creationId xmlns:a16="http://schemas.microsoft.com/office/drawing/2014/main" id="{C3A5E2A9-F7D5-7643-A1D5-C0474A0B81C1}"/>
              </a:ext>
            </a:extLst>
          </p:cNvPr>
          <p:cNvPicPr>
            <a:picLocks noChangeAspect="1"/>
          </p:cNvPicPr>
          <p:nvPr/>
        </p:nvPicPr>
        <p:blipFill>
          <a:blip r:embed="rId5"/>
          <a:stretch>
            <a:fillRect/>
          </a:stretch>
        </p:blipFill>
        <p:spPr>
          <a:xfrm>
            <a:off x="4839296" y="2048210"/>
            <a:ext cx="4010511" cy="3007883"/>
          </a:xfrm>
          <a:prstGeom prst="rect">
            <a:avLst/>
          </a:prstGeom>
        </p:spPr>
      </p:pic>
      <p:pic>
        <p:nvPicPr>
          <p:cNvPr id="4" name="Audio 3">
            <a:hlinkClick r:id="" action="ppaction://media"/>
            <a:extLst>
              <a:ext uri="{FF2B5EF4-FFF2-40B4-BE49-F238E27FC236}">
                <a16:creationId xmlns:a16="http://schemas.microsoft.com/office/drawing/2014/main" id="{6FC670D4-4910-8E44-8C65-65943C96A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72485630"/>
      </p:ext>
    </p:extLst>
  </p:cSld>
  <p:clrMapOvr>
    <a:masterClrMapping/>
  </p:clrMapOvr>
  <p:transition advTm="69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535-86C1-054F-972C-075C739E30F5}"/>
              </a:ext>
            </a:extLst>
          </p:cNvPr>
          <p:cNvSpPr>
            <a:spLocks noGrp="1"/>
          </p:cNvSpPr>
          <p:nvPr>
            <p:ph type="title"/>
          </p:nvPr>
        </p:nvSpPr>
        <p:spPr/>
        <p:txBody>
          <a:bodyPr/>
          <a:lstStyle/>
          <a:p>
            <a:r>
              <a:rPr lang="en-US" dirty="0">
                <a:solidFill>
                  <a:srgbClr val="1615D5"/>
                </a:solidFill>
              </a:rPr>
              <a:t>Patriot Medallions (Examples)</a:t>
            </a:r>
          </a:p>
        </p:txBody>
      </p:sp>
      <p:pic>
        <p:nvPicPr>
          <p:cNvPr id="5" name="Content Placeholder 4" descr="A close-up of a coin&#10;&#10;Description automatically generated with low confidence">
            <a:extLst>
              <a:ext uri="{FF2B5EF4-FFF2-40B4-BE49-F238E27FC236}">
                <a16:creationId xmlns:a16="http://schemas.microsoft.com/office/drawing/2014/main" id="{BB5BFC3B-1A1C-B045-BED6-7FA5407FF207}"/>
              </a:ext>
            </a:extLst>
          </p:cNvPr>
          <p:cNvPicPr>
            <a:picLocks noGrp="1" noChangeAspect="1"/>
          </p:cNvPicPr>
          <p:nvPr>
            <p:ph idx="1"/>
          </p:nvPr>
        </p:nvPicPr>
        <p:blipFill>
          <a:blip r:embed="rId4"/>
          <a:stretch>
            <a:fillRect/>
          </a:stretch>
        </p:blipFill>
        <p:spPr>
          <a:xfrm>
            <a:off x="4805007" y="1728133"/>
            <a:ext cx="3401733" cy="3401733"/>
          </a:xfrm>
        </p:spPr>
      </p:pic>
      <p:pic>
        <p:nvPicPr>
          <p:cNvPr id="6" name="Picture 5">
            <a:extLst>
              <a:ext uri="{FF2B5EF4-FFF2-40B4-BE49-F238E27FC236}">
                <a16:creationId xmlns:a16="http://schemas.microsoft.com/office/drawing/2014/main" id="{8D66A398-C39F-B54C-B52C-D4F23C412E6B}"/>
              </a:ext>
            </a:extLst>
          </p:cNvPr>
          <p:cNvPicPr>
            <a:picLocks noChangeAspect="1"/>
          </p:cNvPicPr>
          <p:nvPr/>
        </p:nvPicPr>
        <p:blipFill>
          <a:blip r:embed="rId5"/>
          <a:stretch>
            <a:fillRect/>
          </a:stretch>
        </p:blipFill>
        <p:spPr>
          <a:xfrm>
            <a:off x="457200" y="1417638"/>
            <a:ext cx="4445367" cy="5008317"/>
          </a:xfrm>
          <a:prstGeom prst="rect">
            <a:avLst/>
          </a:prstGeom>
        </p:spPr>
      </p:pic>
      <p:sp>
        <p:nvSpPr>
          <p:cNvPr id="3" name="TextBox 2">
            <a:extLst>
              <a:ext uri="{FF2B5EF4-FFF2-40B4-BE49-F238E27FC236}">
                <a16:creationId xmlns:a16="http://schemas.microsoft.com/office/drawing/2014/main" id="{00AF8FDE-B958-A14A-9AE9-5707962150DE}"/>
              </a:ext>
            </a:extLst>
          </p:cNvPr>
          <p:cNvSpPr txBox="1"/>
          <p:nvPr/>
        </p:nvSpPr>
        <p:spPr>
          <a:xfrm>
            <a:off x="4919307" y="5235342"/>
            <a:ext cx="3287433" cy="646331"/>
          </a:xfrm>
          <a:prstGeom prst="rect">
            <a:avLst/>
          </a:prstGeom>
          <a:noFill/>
        </p:spPr>
        <p:txBody>
          <a:bodyPr wrap="square" rtlCol="0">
            <a:spAutoFit/>
          </a:bodyPr>
          <a:lstStyle/>
          <a:p>
            <a:r>
              <a:rPr lang="en-US" dirty="0"/>
              <a:t>Markers may be purchased at the Museum’s store!</a:t>
            </a:r>
          </a:p>
        </p:txBody>
      </p:sp>
      <p:sp>
        <p:nvSpPr>
          <p:cNvPr id="4" name="TextBox 3">
            <a:extLst>
              <a:ext uri="{FF2B5EF4-FFF2-40B4-BE49-F238E27FC236}">
                <a16:creationId xmlns:a16="http://schemas.microsoft.com/office/drawing/2014/main" id="{6B407EE5-513D-3E4A-A20E-C023EB991547}"/>
              </a:ext>
            </a:extLst>
          </p:cNvPr>
          <p:cNvSpPr txBox="1"/>
          <p:nvPr/>
        </p:nvSpPr>
        <p:spPr>
          <a:xfrm>
            <a:off x="1082230" y="6300598"/>
            <a:ext cx="7082132" cy="461665"/>
          </a:xfrm>
          <a:prstGeom prst="rect">
            <a:avLst/>
          </a:prstGeom>
          <a:noFill/>
        </p:spPr>
        <p:txBody>
          <a:bodyPr wrap="none" rtlCol="0">
            <a:spAutoFit/>
          </a:bodyPr>
          <a:lstStyle/>
          <a:p>
            <a:r>
              <a:rPr lang="en-US" sz="2400" dirty="0">
                <a:solidFill>
                  <a:srgbClr val="FF0000"/>
                </a:solidFill>
              </a:rPr>
              <a:t>If you adopt a cemetery, a marker with a flag is $10 x </a:t>
            </a:r>
            <a:r>
              <a:rPr lang="en-US" sz="2400" i="1" dirty="0">
                <a:solidFill>
                  <a:srgbClr val="FF0000"/>
                </a:solidFill>
              </a:rPr>
              <a:t>n</a:t>
            </a:r>
            <a:r>
              <a:rPr lang="en-US" sz="2400" dirty="0">
                <a:solidFill>
                  <a:srgbClr val="FF0000"/>
                </a:solidFill>
              </a:rPr>
              <a:t>!</a:t>
            </a:r>
          </a:p>
        </p:txBody>
      </p:sp>
      <p:pic>
        <p:nvPicPr>
          <p:cNvPr id="7" name="Audio 6">
            <a:hlinkClick r:id="" action="ppaction://media"/>
            <a:extLst>
              <a:ext uri="{FF2B5EF4-FFF2-40B4-BE49-F238E27FC236}">
                <a16:creationId xmlns:a16="http://schemas.microsoft.com/office/drawing/2014/main" id="{A9729E50-1E8B-DE43-A1CA-5EDC632D8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11524474"/>
      </p:ext>
    </p:extLst>
  </p:cSld>
  <p:clrMapOvr>
    <a:masterClrMapping/>
  </p:clrMapOvr>
  <p:transition advTm="59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DA5C-0D55-CF43-938F-49C0B5CD6780}"/>
              </a:ext>
            </a:extLst>
          </p:cNvPr>
          <p:cNvSpPr>
            <a:spLocks noGrp="1"/>
          </p:cNvSpPr>
          <p:nvPr>
            <p:ph type="title"/>
          </p:nvPr>
        </p:nvSpPr>
        <p:spPr/>
        <p:txBody>
          <a:bodyPr>
            <a:noAutofit/>
          </a:bodyPr>
          <a:lstStyle/>
          <a:p>
            <a:r>
              <a:rPr lang="en-US" sz="3600" b="1" dirty="0">
                <a:solidFill>
                  <a:srgbClr val="1615D5"/>
                </a:solidFill>
              </a:rPr>
              <a:t>Don’t Like Our Choices—</a:t>
            </a:r>
            <a:br>
              <a:rPr lang="en-US" sz="3600" b="1" dirty="0">
                <a:solidFill>
                  <a:srgbClr val="1615D5"/>
                </a:solidFill>
              </a:rPr>
            </a:br>
            <a:r>
              <a:rPr lang="en-US" sz="3600" b="1" dirty="0">
                <a:solidFill>
                  <a:srgbClr val="FF0000"/>
                </a:solidFill>
              </a:rPr>
              <a:t>Select your own! </a:t>
            </a:r>
          </a:p>
        </p:txBody>
      </p:sp>
      <p:sp>
        <p:nvSpPr>
          <p:cNvPr id="3" name="Content Placeholder 2">
            <a:extLst>
              <a:ext uri="{FF2B5EF4-FFF2-40B4-BE49-F238E27FC236}">
                <a16:creationId xmlns:a16="http://schemas.microsoft.com/office/drawing/2014/main" id="{436DD5F6-0DC9-AD4C-9009-50D75769B7FB}"/>
              </a:ext>
            </a:extLst>
          </p:cNvPr>
          <p:cNvSpPr>
            <a:spLocks noGrp="1"/>
          </p:cNvSpPr>
          <p:nvPr>
            <p:ph idx="1"/>
          </p:nvPr>
        </p:nvSpPr>
        <p:spPr>
          <a:xfrm>
            <a:off x="457200" y="1600201"/>
            <a:ext cx="8321040" cy="4776536"/>
          </a:xfrm>
        </p:spPr>
        <p:txBody>
          <a:bodyPr>
            <a:normAutofit fontScale="77500" lnSpcReduction="20000"/>
          </a:bodyPr>
          <a:lstStyle/>
          <a:p>
            <a:r>
              <a:rPr lang="en-US" dirty="0"/>
              <a:t>There are roughly 50,000 cemeteries in Texas’ 254 counties.</a:t>
            </a:r>
          </a:p>
          <a:p>
            <a:pPr lvl="1"/>
            <a:r>
              <a:rPr lang="en-US" dirty="0"/>
              <a:t>Choose one or more!</a:t>
            </a:r>
          </a:p>
          <a:p>
            <a:pPr lvl="1"/>
            <a:r>
              <a:rPr lang="en-US" dirty="0"/>
              <a:t>To become the Host and/or Researcher: </a:t>
            </a:r>
            <a:r>
              <a:rPr lang="en-US" dirty="0">
                <a:hlinkClick r:id="rId5"/>
              </a:rPr>
              <a:t>info@txveterans.org</a:t>
            </a:r>
            <a:r>
              <a:rPr lang="en-US" dirty="0"/>
              <a:t> </a:t>
            </a:r>
            <a:endParaRPr lang="en-US" dirty="0">
              <a:solidFill>
                <a:srgbClr val="FF0000"/>
              </a:solidFill>
            </a:endParaRPr>
          </a:p>
          <a:p>
            <a:r>
              <a:rPr lang="en-US" dirty="0"/>
              <a:t>Take pictures of all the veterans’ gravesites, record the GPS of each in DMS (degree, minute, second) or in latitude/longitude. </a:t>
            </a:r>
          </a:p>
          <a:p>
            <a:r>
              <a:rPr lang="en-US" dirty="0"/>
              <a:t>Complete an Excel file with the following:</a:t>
            </a:r>
          </a:p>
          <a:p>
            <a:pPr lvl="1"/>
            <a:r>
              <a:rPr lang="en-US" dirty="0"/>
              <a:t>Last name, first name, birth/death dates, conflict(s), veteran’s service branch/duties, name of cemetery and location/city/county, and GPS</a:t>
            </a:r>
          </a:p>
          <a:p>
            <a:pPr lvl="1"/>
            <a:r>
              <a:rPr lang="en-US" dirty="0"/>
              <a:t>Arrangements will be made to add the pictures of the gravesites to the database.</a:t>
            </a:r>
          </a:p>
          <a:p>
            <a:pPr lvl="1"/>
            <a:r>
              <a:rPr lang="en-US" dirty="0"/>
              <a:t>Research and write a short bio on each veteran.</a:t>
            </a:r>
          </a:p>
        </p:txBody>
      </p:sp>
      <p:pic>
        <p:nvPicPr>
          <p:cNvPr id="4" name="Audio 3">
            <a:hlinkClick r:id="" action="ppaction://media"/>
            <a:extLst>
              <a:ext uri="{FF2B5EF4-FFF2-40B4-BE49-F238E27FC236}">
                <a16:creationId xmlns:a16="http://schemas.microsoft.com/office/drawing/2014/main" id="{6BDCFD5B-2764-1244-BEEA-EB0AD2D3BB6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931984229"/>
      </p:ext>
    </p:extLst>
  </p:cSld>
  <p:clrMapOvr>
    <a:masterClrMapping/>
  </p:clrMapOvr>
  <p:transition advTm="79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1" end="1"/>
                                            </p:tx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5" end="5"/>
                                            </p:tx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6" end="6"/>
                                            </p:txEl>
                                          </p:spTgt>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C246-3604-3940-A85A-247C35D15B59}"/>
              </a:ext>
            </a:extLst>
          </p:cNvPr>
          <p:cNvSpPr>
            <a:spLocks noGrp="1"/>
          </p:cNvSpPr>
          <p:nvPr>
            <p:ph type="title"/>
          </p:nvPr>
        </p:nvSpPr>
        <p:spPr/>
        <p:txBody>
          <a:bodyPr/>
          <a:lstStyle/>
          <a:p>
            <a:r>
              <a:rPr lang="en-US" b="1" dirty="0">
                <a:solidFill>
                  <a:srgbClr val="FF0000"/>
                </a:solidFill>
              </a:rPr>
              <a:t>Summary (as of 11 Sept 2021)</a:t>
            </a:r>
          </a:p>
        </p:txBody>
      </p:sp>
      <p:sp>
        <p:nvSpPr>
          <p:cNvPr id="3" name="Content Placeholder 2">
            <a:extLst>
              <a:ext uri="{FF2B5EF4-FFF2-40B4-BE49-F238E27FC236}">
                <a16:creationId xmlns:a16="http://schemas.microsoft.com/office/drawing/2014/main" id="{3333FE87-9868-EC41-8414-ABA7147738C2}"/>
              </a:ext>
            </a:extLst>
          </p:cNvPr>
          <p:cNvSpPr>
            <a:spLocks noGrp="1"/>
          </p:cNvSpPr>
          <p:nvPr>
            <p:ph idx="1"/>
          </p:nvPr>
        </p:nvSpPr>
        <p:spPr/>
        <p:txBody>
          <a:bodyPr/>
          <a:lstStyle/>
          <a:p>
            <a:pPr algn="ctr"/>
            <a:r>
              <a:rPr lang="en-US" dirty="0">
                <a:solidFill>
                  <a:srgbClr val="1615D5"/>
                </a:solidFill>
              </a:rPr>
              <a:t>Burials identified: 3288</a:t>
            </a:r>
          </a:p>
          <a:p>
            <a:pPr algn="ctr"/>
            <a:r>
              <a:rPr lang="en-US" b="1" dirty="0">
                <a:solidFill>
                  <a:srgbClr val="FF0000"/>
                </a:solidFill>
              </a:rPr>
              <a:t>Patriot Medallions pending purchase: 2633</a:t>
            </a:r>
          </a:p>
          <a:p>
            <a:pPr algn="ctr"/>
            <a:r>
              <a:rPr lang="en-US" dirty="0">
                <a:solidFill>
                  <a:srgbClr val="1615D5"/>
                </a:solidFill>
              </a:rPr>
              <a:t>Cemeteries: 21</a:t>
            </a:r>
          </a:p>
          <a:p>
            <a:pPr algn="ctr"/>
            <a:r>
              <a:rPr lang="en-US" dirty="0">
                <a:solidFill>
                  <a:srgbClr val="1615D5"/>
                </a:solidFill>
              </a:rPr>
              <a:t>Counties: 7</a:t>
            </a:r>
          </a:p>
          <a:p>
            <a:pPr algn="ctr"/>
            <a:r>
              <a:rPr lang="en-US" dirty="0">
                <a:solidFill>
                  <a:srgbClr val="1615D5"/>
                </a:solidFill>
              </a:rPr>
              <a:t>State: 1</a:t>
            </a:r>
          </a:p>
        </p:txBody>
      </p:sp>
      <p:pic>
        <p:nvPicPr>
          <p:cNvPr id="4" name="Audio 3">
            <a:hlinkClick r:id="" action="ppaction://media"/>
            <a:extLst>
              <a:ext uri="{FF2B5EF4-FFF2-40B4-BE49-F238E27FC236}">
                <a16:creationId xmlns:a16="http://schemas.microsoft.com/office/drawing/2014/main" id="{BDF43FA1-6B18-EF4C-8CAD-20C9ED7103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70061985"/>
      </p:ext>
    </p:extLst>
  </p:cSld>
  <p:clrMapOvr>
    <a:masterClrMapping/>
  </p:clrMapOvr>
  <p:transition advTm="28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x">
            <a:extLst>
              <a:ext uri="{FF2B5EF4-FFF2-40B4-BE49-F238E27FC236}">
                <a16:creationId xmlns:a16="http://schemas.microsoft.com/office/drawing/2014/main" id="{E4E2C941-5793-954D-8222-CA013B8F1DC5}"/>
              </a:ext>
            </a:extLst>
          </p:cNvPr>
          <p:cNvPicPr>
            <a:picLocks noChangeAspect="1" noChangeArrowheads="1"/>
          </p:cNvPicPr>
          <p:nvPr/>
        </p:nvPicPr>
        <p:blipFill>
          <a:blip r:embed="rId4"/>
          <a:srcRect/>
          <a:stretch>
            <a:fillRect/>
          </a:stretch>
        </p:blipFill>
        <p:spPr bwMode="auto">
          <a:xfrm>
            <a:off x="1904504" y="1089749"/>
            <a:ext cx="5798045" cy="1930400"/>
          </a:xfrm>
          <a:prstGeom prst="rect">
            <a:avLst/>
          </a:prstGeom>
          <a:noFill/>
          <a:ln w="9525">
            <a:noFill/>
            <a:miter lim="800000"/>
            <a:headEnd/>
            <a:tailEnd/>
          </a:ln>
        </p:spPr>
      </p:pic>
      <p:sp>
        <p:nvSpPr>
          <p:cNvPr id="2" name="Rectangle 1">
            <a:extLst>
              <a:ext uri="{FF2B5EF4-FFF2-40B4-BE49-F238E27FC236}">
                <a16:creationId xmlns:a16="http://schemas.microsoft.com/office/drawing/2014/main" id="{10A80DDC-F2B9-7848-9768-442B8252065D}"/>
              </a:ext>
            </a:extLst>
          </p:cNvPr>
          <p:cNvSpPr/>
          <p:nvPr/>
        </p:nvSpPr>
        <p:spPr>
          <a:xfrm>
            <a:off x="977030" y="3829259"/>
            <a:ext cx="7889091" cy="1938992"/>
          </a:xfrm>
          <a:prstGeom prst="rect">
            <a:avLst/>
          </a:prstGeom>
        </p:spPr>
        <p:txBody>
          <a:bodyPr wrap="square">
            <a:spAutoFit/>
          </a:bodyPr>
          <a:lstStyle/>
          <a:p>
            <a:r>
              <a:rPr lang="en-US" sz="4000" b="1" dirty="0">
                <a:solidFill>
                  <a:srgbClr val="FF0000"/>
                </a:solidFill>
              </a:rPr>
              <a:t>Remember Them Forever (RTF):</a:t>
            </a:r>
            <a:r>
              <a:rPr lang="en-US" sz="4000" b="1" dirty="0">
                <a:solidFill>
                  <a:srgbClr val="1615D5"/>
                </a:solidFill>
              </a:rPr>
              <a:t> </a:t>
            </a:r>
          </a:p>
          <a:p>
            <a:pPr lvl="1"/>
            <a:r>
              <a:rPr lang="en-US" sz="4000" b="1" dirty="0">
                <a:solidFill>
                  <a:srgbClr val="1615D5"/>
                </a:solidFill>
                <a:hlinkClick r:id="rId5"/>
              </a:rPr>
              <a:t>https://txveterans.org/remember-them-forever/</a:t>
            </a:r>
            <a:r>
              <a:rPr lang="en-US" sz="4000" b="1" dirty="0">
                <a:solidFill>
                  <a:srgbClr val="1615D5"/>
                </a:solidFill>
              </a:rPr>
              <a:t> </a:t>
            </a:r>
            <a:endParaRPr lang="en-US" sz="4000" b="1" dirty="0"/>
          </a:p>
        </p:txBody>
      </p:sp>
      <p:pic>
        <p:nvPicPr>
          <p:cNvPr id="3" name="Audio 2">
            <a:hlinkClick r:id="" action="ppaction://media"/>
            <a:extLst>
              <a:ext uri="{FF2B5EF4-FFF2-40B4-BE49-F238E27FC236}">
                <a16:creationId xmlns:a16="http://schemas.microsoft.com/office/drawing/2014/main" id="{53B5CF47-6506-FB4B-AEA2-F71D8AB4F2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2782988"/>
      </p:ext>
    </p:extLst>
  </p:cSld>
  <p:clrMapOvr>
    <a:masterClrMapping/>
  </p:clrMapOvr>
  <p:transition advTm="17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20.1|43.2|35.8|20.7"/>
</p:tagLst>
</file>

<file path=ppt/tags/tag10.xml><?xml version="1.0" encoding="utf-8"?>
<p:tagLst xmlns:a="http://schemas.openxmlformats.org/drawingml/2006/main" xmlns:r="http://schemas.openxmlformats.org/officeDocument/2006/relationships" xmlns:p="http://schemas.openxmlformats.org/presentationml/2006/main">
  <p:tag name="TIMING" val="|5.1|5.7|9.8|1.7|2.2"/>
</p:tagLst>
</file>

<file path=ppt/tags/tag2.xml><?xml version="1.0" encoding="utf-8"?>
<p:tagLst xmlns:a="http://schemas.openxmlformats.org/drawingml/2006/main" xmlns:r="http://schemas.openxmlformats.org/officeDocument/2006/relationships" xmlns:p="http://schemas.openxmlformats.org/presentationml/2006/main">
  <p:tag name="TIMING" val="|1.7|15.1|22.1"/>
</p:tagLst>
</file>

<file path=ppt/tags/tag3.xml><?xml version="1.0" encoding="utf-8"?>
<p:tagLst xmlns:a="http://schemas.openxmlformats.org/drawingml/2006/main" xmlns:r="http://schemas.openxmlformats.org/officeDocument/2006/relationships" xmlns:p="http://schemas.openxmlformats.org/presentationml/2006/main">
  <p:tag name="TIMING" val="|1|7.7|25"/>
</p:tagLst>
</file>

<file path=ppt/tags/tag4.xml><?xml version="1.0" encoding="utf-8"?>
<p:tagLst xmlns:a="http://schemas.openxmlformats.org/drawingml/2006/main" xmlns:r="http://schemas.openxmlformats.org/officeDocument/2006/relationships" xmlns:p="http://schemas.openxmlformats.org/presentationml/2006/main">
  <p:tag name="TIMING" val="|5.9|26.3|26.6|5.7|13.7|21.3"/>
</p:tagLst>
</file>

<file path=ppt/tags/tag5.xml><?xml version="1.0" encoding="utf-8"?>
<p:tagLst xmlns:a="http://schemas.openxmlformats.org/drawingml/2006/main" xmlns:r="http://schemas.openxmlformats.org/officeDocument/2006/relationships" xmlns:p="http://schemas.openxmlformats.org/presentationml/2006/main">
  <p:tag name="TIMING" val="|2.9|10.3|7.3|10.8"/>
</p:tagLst>
</file>

<file path=ppt/tags/tag6.xml><?xml version="1.0" encoding="utf-8"?>
<p:tagLst xmlns:a="http://schemas.openxmlformats.org/drawingml/2006/main" xmlns:r="http://schemas.openxmlformats.org/officeDocument/2006/relationships" xmlns:p="http://schemas.openxmlformats.org/presentationml/2006/main">
  <p:tag name="TIMING" val="|3.7|4.3|2.1|20.5|7.4|9.5|10.8|14.9|6.8"/>
</p:tagLst>
</file>

<file path=ppt/tags/tag7.xml><?xml version="1.0" encoding="utf-8"?>
<p:tagLst xmlns:a="http://schemas.openxmlformats.org/drawingml/2006/main" xmlns:r="http://schemas.openxmlformats.org/officeDocument/2006/relationships" xmlns:p="http://schemas.openxmlformats.org/presentationml/2006/main">
  <p:tag name="TIMING" val="|1.4|2.1|1.8|1.9|2.2|1.9|2.7|2.5|3.1|1.9|1.2|1.1|1.2|1.3"/>
</p:tagLst>
</file>

<file path=ppt/tags/tag8.xml><?xml version="1.0" encoding="utf-8"?>
<p:tagLst xmlns:a="http://schemas.openxmlformats.org/drawingml/2006/main" xmlns:r="http://schemas.openxmlformats.org/officeDocument/2006/relationships" xmlns:p="http://schemas.openxmlformats.org/presentationml/2006/main">
  <p:tag name="TIMING" val="|0.9|1.3|3.2|15.2"/>
</p:tagLst>
</file>

<file path=ppt/tags/tag9.xml><?xml version="1.0" encoding="utf-8"?>
<p:tagLst xmlns:a="http://schemas.openxmlformats.org/drawingml/2006/main" xmlns:r="http://schemas.openxmlformats.org/officeDocument/2006/relationships" xmlns:p="http://schemas.openxmlformats.org/presentationml/2006/main">
  <p:tag name="TIMING" val="|3.5|23.1|11.7|33.9|2.6|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1265</TotalTime>
  <Words>3955</Words>
  <Application>Microsoft Macintosh PowerPoint</Application>
  <PresentationFormat>On-screen Show (4:3)</PresentationFormat>
  <Paragraphs>660</Paragraphs>
  <Slides>92</Slides>
  <Notes>23</Notes>
  <HiddenSlides>0</HiddenSlides>
  <MMClips>92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92</vt:i4>
      </vt:variant>
    </vt:vector>
  </HeadingPairs>
  <TitlesOfParts>
    <vt:vector size="95" baseType="lpstr">
      <vt:lpstr>Arial</vt:lpstr>
      <vt:lpstr>Calibri</vt:lpstr>
      <vt:lpstr>Office Theme</vt:lpstr>
      <vt:lpstr>PowerPoint Presentation</vt:lpstr>
      <vt:lpstr>Official State Flag (1933 to present)</vt:lpstr>
      <vt:lpstr>Texas Flag Trivia</vt:lpstr>
      <vt:lpstr>Texas Veterans Hall of Fame (TVHOF)</vt:lpstr>
      <vt:lpstr>Who is the Texas Veterans Hall of Fame (TVHOF)? </vt:lpstr>
      <vt:lpstr>TVHOF Mission Statement</vt:lpstr>
      <vt:lpstr>Remember Them Forever</vt:lpstr>
      <vt:lpstr>Team Partners</vt:lpstr>
      <vt:lpstr>Patriot Medallions (Examples)</vt:lpstr>
      <vt:lpstr>Patriot Medallions</vt:lpstr>
      <vt:lpstr>Adopt a Cemetery</vt:lpstr>
      <vt:lpstr>Panel Displays</vt:lpstr>
      <vt:lpstr>Dallas County</vt:lpstr>
      <vt:lpstr>Dallas County</vt:lpstr>
      <vt:lpstr>Roselawn Memorial Gardens</vt:lpstr>
      <vt:lpstr>PowerPoint Presentation</vt:lpstr>
      <vt:lpstr>Dallas County</vt:lpstr>
      <vt:lpstr>Lee Cemetery</vt:lpstr>
      <vt:lpstr>PowerPoint Presentation</vt:lpstr>
      <vt:lpstr>Denton County</vt:lpstr>
      <vt:lpstr>Denton County</vt:lpstr>
      <vt:lpstr>Oakwood Cemetery (RTF #1)</vt:lpstr>
      <vt:lpstr>PowerPoint Presentation</vt:lpstr>
      <vt:lpstr>Denton County</vt:lpstr>
      <vt:lpstr>IOOF Cemetery</vt:lpstr>
      <vt:lpstr>PowerPoint Presentation</vt:lpstr>
      <vt:lpstr>Denton County</vt:lpstr>
      <vt:lpstr>Green Valley Cemetery</vt:lpstr>
      <vt:lpstr>PowerPoint Presentation</vt:lpstr>
      <vt:lpstr>Denton County</vt:lpstr>
      <vt:lpstr>Cooper Creek Cemetery</vt:lpstr>
      <vt:lpstr>PowerPoint Presentation</vt:lpstr>
      <vt:lpstr>Denton County</vt:lpstr>
      <vt:lpstr>Shiloh Cemetery</vt:lpstr>
      <vt:lpstr>PowerPoint Presentation</vt:lpstr>
      <vt:lpstr>Denton County</vt:lpstr>
      <vt:lpstr>Old Alton Cemetery</vt:lpstr>
      <vt:lpstr>PowerPoint Presentation</vt:lpstr>
      <vt:lpstr>Denton County</vt:lpstr>
      <vt:lpstr>Chinn’s Chapel Cemetery</vt:lpstr>
      <vt:lpstr>PowerPoint Presentation</vt:lpstr>
      <vt:lpstr>Denton County</vt:lpstr>
      <vt:lpstr>Flower Mound Cemetery</vt:lpstr>
      <vt:lpstr>PowerPoint Presentation</vt:lpstr>
      <vt:lpstr>Denton County</vt:lpstr>
      <vt:lpstr>Belew Cemetery</vt:lpstr>
      <vt:lpstr>PowerPoint Presentation</vt:lpstr>
      <vt:lpstr>Denton County</vt:lpstr>
      <vt:lpstr>Pilot Point Community Cemetery</vt:lpstr>
      <vt:lpstr>PowerPoint Presentation</vt:lpstr>
      <vt:lpstr>Denton County</vt:lpstr>
      <vt:lpstr>Trinity Cemetery</vt:lpstr>
      <vt:lpstr>PowerPoint Presentation</vt:lpstr>
      <vt:lpstr>Hidalgo County</vt:lpstr>
      <vt:lpstr>Hidalgo County</vt:lpstr>
      <vt:lpstr>Roselawn Cemetery</vt:lpstr>
      <vt:lpstr>PowerPoint Presentation</vt:lpstr>
      <vt:lpstr>Kaufman County</vt:lpstr>
      <vt:lpstr>Kaufman County</vt:lpstr>
      <vt:lpstr>Crandall Cemetery</vt:lpstr>
      <vt:lpstr>PowerPoint Presentation</vt:lpstr>
      <vt:lpstr>Kaufman County</vt:lpstr>
      <vt:lpstr>Crandall Community Cemetery</vt:lpstr>
      <vt:lpstr>PowerPoint Presentation</vt:lpstr>
      <vt:lpstr>Kaufman County</vt:lpstr>
      <vt:lpstr>Rains Hall Cemetery</vt:lpstr>
      <vt:lpstr>PowerPoint Presentation</vt:lpstr>
      <vt:lpstr>Kaufman County</vt:lpstr>
      <vt:lpstr>Pleasant Grove Cemetery</vt:lpstr>
      <vt:lpstr>PowerPoint Presentation</vt:lpstr>
      <vt:lpstr>Kinney County</vt:lpstr>
      <vt:lpstr>Kinney County</vt:lpstr>
      <vt:lpstr>Seminole Indian Scouts Cemetery</vt:lpstr>
      <vt:lpstr>Four Medal of Honors Buried Here</vt:lpstr>
      <vt:lpstr>McLennan County</vt:lpstr>
      <vt:lpstr>McLennan County</vt:lpstr>
      <vt:lpstr>Moore Cemetery</vt:lpstr>
      <vt:lpstr>PowerPoint Presentation</vt:lpstr>
      <vt:lpstr>Tarrant County</vt:lpstr>
      <vt:lpstr>Tarrant County</vt:lpstr>
      <vt:lpstr>Thompson Public Cemetery</vt:lpstr>
      <vt:lpstr>PowerPoint Presentation</vt:lpstr>
      <vt:lpstr>What are RTF Hosts and Researchers? </vt:lpstr>
      <vt:lpstr>Host Program </vt:lpstr>
      <vt:lpstr>Research Program</vt:lpstr>
      <vt:lpstr>Guidelines for Military Bio</vt:lpstr>
      <vt:lpstr>Bio Template (2-pages)</vt:lpstr>
      <vt:lpstr>Author Disclaimer</vt:lpstr>
      <vt:lpstr>Who pays for Patriot Medallions and panels? </vt:lpstr>
      <vt:lpstr>Don’t Like Our Choices— Select your own! </vt:lpstr>
      <vt:lpstr>Summary (as of 11 Sept 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Stars and Stripes</dc:title>
  <dc:creator>Mason, Diana</dc:creator>
  <cp:lastModifiedBy>Mason, Diana</cp:lastModifiedBy>
  <cp:revision>114</cp:revision>
  <dcterms:created xsi:type="dcterms:W3CDTF">2020-01-08T15:40:09Z</dcterms:created>
  <dcterms:modified xsi:type="dcterms:W3CDTF">2021-09-13T19:06:55Z</dcterms:modified>
</cp:coreProperties>
</file>